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35" r:id="rId1"/>
  </p:sldMasterIdLst>
  <p:notesMasterIdLst>
    <p:notesMasterId r:id="rId22"/>
  </p:notesMasterIdLst>
  <p:sldIdLst>
    <p:sldId id="256" r:id="rId2"/>
    <p:sldId id="304" r:id="rId3"/>
    <p:sldId id="287" r:id="rId4"/>
    <p:sldId id="288" r:id="rId5"/>
    <p:sldId id="281" r:id="rId6"/>
    <p:sldId id="289" r:id="rId7"/>
    <p:sldId id="290" r:id="rId8"/>
    <p:sldId id="285" r:id="rId9"/>
    <p:sldId id="291" r:id="rId10"/>
    <p:sldId id="292" r:id="rId11"/>
    <p:sldId id="293" r:id="rId12"/>
    <p:sldId id="294" r:id="rId13"/>
    <p:sldId id="295" r:id="rId14"/>
    <p:sldId id="296" r:id="rId15"/>
    <p:sldId id="297" r:id="rId16"/>
    <p:sldId id="298" r:id="rId17"/>
    <p:sldId id="299" r:id="rId18"/>
    <p:sldId id="300" r:id="rId19"/>
    <p:sldId id="303" r:id="rId20"/>
    <p:sldId id="301" r:id="rId21"/>
  </p:sldIdLst>
  <p:sldSz cx="9144000" cy="5143500" type="screen16x9"/>
  <p:notesSz cx="6858000" cy="9144000"/>
  <p:defaultTextStyle>
    <a:defPPr>
      <a:defRPr lang="ru-RU"/>
    </a:defPPr>
    <a:lvl1pPr algn="l" rtl="0" eaLnBrk="0" fontAlgn="base" hangingPunct="0">
      <a:spcBef>
        <a:spcPct val="0"/>
      </a:spcBef>
      <a:spcAft>
        <a:spcPct val="0"/>
      </a:spcAft>
      <a:defRPr kern="1200">
        <a:solidFill>
          <a:schemeClr val="tx1"/>
        </a:solidFill>
        <a:latin typeface="Calibri" pitchFamily="34" charset="0"/>
        <a:ea typeface="+mn-ea"/>
        <a:cs typeface="Arial" charset="0"/>
      </a:defRPr>
    </a:lvl1pPr>
    <a:lvl2pPr marL="457200" algn="l" rtl="0" eaLnBrk="0" fontAlgn="base" hangingPunct="0">
      <a:spcBef>
        <a:spcPct val="0"/>
      </a:spcBef>
      <a:spcAft>
        <a:spcPct val="0"/>
      </a:spcAft>
      <a:defRPr kern="1200">
        <a:solidFill>
          <a:schemeClr val="tx1"/>
        </a:solidFill>
        <a:latin typeface="Calibri" pitchFamily="34" charset="0"/>
        <a:ea typeface="+mn-ea"/>
        <a:cs typeface="Arial" charset="0"/>
      </a:defRPr>
    </a:lvl2pPr>
    <a:lvl3pPr marL="914400" algn="l" rtl="0" eaLnBrk="0" fontAlgn="base" hangingPunct="0">
      <a:spcBef>
        <a:spcPct val="0"/>
      </a:spcBef>
      <a:spcAft>
        <a:spcPct val="0"/>
      </a:spcAft>
      <a:defRPr kern="1200">
        <a:solidFill>
          <a:schemeClr val="tx1"/>
        </a:solidFill>
        <a:latin typeface="Calibri" pitchFamily="34" charset="0"/>
        <a:ea typeface="+mn-ea"/>
        <a:cs typeface="Arial" charset="0"/>
      </a:defRPr>
    </a:lvl3pPr>
    <a:lvl4pPr marL="1371600" algn="l" rtl="0" eaLnBrk="0" fontAlgn="base" hangingPunct="0">
      <a:spcBef>
        <a:spcPct val="0"/>
      </a:spcBef>
      <a:spcAft>
        <a:spcPct val="0"/>
      </a:spcAft>
      <a:defRPr kern="1200">
        <a:solidFill>
          <a:schemeClr val="tx1"/>
        </a:solidFill>
        <a:latin typeface="Calibri" pitchFamily="34" charset="0"/>
        <a:ea typeface="+mn-ea"/>
        <a:cs typeface="Arial" charset="0"/>
      </a:defRPr>
    </a:lvl4pPr>
    <a:lvl5pPr marL="1828800" algn="l" rtl="0" eaLnBrk="0" fontAlgn="base" hangingPunct="0">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29" autoAdjust="0"/>
  </p:normalViewPr>
  <p:slideViewPr>
    <p:cSldViewPr>
      <p:cViewPr>
        <p:scale>
          <a:sx n="130" d="100"/>
          <a:sy n="130" d="100"/>
        </p:scale>
        <p:origin x="-1074" y="-37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8676887907351525E-3"/>
          <c:y val="9.1761268949914654E-2"/>
          <c:w val="0.83859832101975018"/>
          <c:h val="0.8941868411927294"/>
        </c:manualLayout>
      </c:layout>
      <c:lineChart>
        <c:grouping val="standard"/>
        <c:varyColors val="0"/>
        <c:ser>
          <c:idx val="0"/>
          <c:order val="0"/>
          <c:tx>
            <c:strRef>
              <c:f>Лист1!$B$1</c:f>
              <c:strCache>
                <c:ptCount val="1"/>
                <c:pt idx="0">
                  <c:v>количество нарушений</c:v>
                </c:pt>
              </c:strCache>
            </c:strRef>
          </c:tx>
          <c:spPr>
            <a:ln>
              <a:solidFill>
                <a:schemeClr val="tx2">
                  <a:lumMod val="60000"/>
                  <a:lumOff val="40000"/>
                </a:schemeClr>
              </a:solidFill>
            </a:ln>
          </c:spPr>
          <c:marker>
            <c:symbol val="none"/>
          </c:marker>
          <c:dLbls>
            <c:dLbl>
              <c:idx val="0"/>
              <c:layout>
                <c:manualLayout>
                  <c:x val="0"/>
                  <c:y val="-3.2617908173311533E-2"/>
                </c:manualLayout>
              </c:layout>
              <c:spPr/>
              <c:txPr>
                <a:bodyPr/>
                <a:lstStyle/>
                <a:p>
                  <a:pPr>
                    <a:defRPr sz="1200" b="1">
                      <a:solidFill>
                        <a:schemeClr val="bg2">
                          <a:lumMod val="25000"/>
                        </a:schemeClr>
                      </a:solidFill>
                      <a:latin typeface="Times New Roman" panose="02020603050405020304" pitchFamily="18" charset="0"/>
                      <a:cs typeface="Times New Roman" panose="02020603050405020304" pitchFamily="18" charset="0"/>
                    </a:defRPr>
                  </a:pPr>
                  <a:endParaRPr lang="ru-RU"/>
                </a:p>
              </c:txPr>
              <c:showLegendKey val="0"/>
              <c:showVal val="1"/>
              <c:showCatName val="0"/>
              <c:showSerName val="0"/>
              <c:showPercent val="0"/>
              <c:showBubbleSize val="0"/>
            </c:dLbl>
            <c:dLbl>
              <c:idx val="1"/>
              <c:layout>
                <c:manualLayout>
                  <c:x val="-4.2328630152205313E-3"/>
                  <c:y val="2.9899749158868904E-2"/>
                </c:manualLayout>
              </c:layout>
              <c:spPr/>
              <c:txPr>
                <a:bodyPr/>
                <a:lstStyle/>
                <a:p>
                  <a:pPr>
                    <a:defRPr sz="1200" b="1">
                      <a:solidFill>
                        <a:schemeClr val="bg2">
                          <a:lumMod val="25000"/>
                        </a:schemeClr>
                      </a:solidFill>
                      <a:latin typeface="Times New Roman" panose="02020603050405020304" pitchFamily="18" charset="0"/>
                      <a:cs typeface="Times New Roman" panose="02020603050405020304" pitchFamily="18" charset="0"/>
                    </a:defRPr>
                  </a:pPr>
                  <a:endParaRPr lang="ru-RU"/>
                </a:p>
              </c:txPr>
              <c:showLegendKey val="0"/>
              <c:showVal val="1"/>
              <c:showCatName val="0"/>
              <c:showSerName val="0"/>
              <c:showPercent val="0"/>
              <c:showBubbleSize val="0"/>
            </c:dLbl>
            <c:dLbl>
              <c:idx val="2"/>
              <c:layout>
                <c:manualLayout>
                  <c:x val="7.0547716920341666E-3"/>
                  <c:y val="1.087263605777051E-2"/>
                </c:manualLayout>
              </c:layout>
              <c:spPr/>
              <c:txPr>
                <a:bodyPr/>
                <a:lstStyle/>
                <a:p>
                  <a:pPr>
                    <a:defRPr sz="1200" b="1">
                      <a:solidFill>
                        <a:schemeClr val="bg2">
                          <a:lumMod val="25000"/>
                        </a:schemeClr>
                      </a:solidFill>
                      <a:latin typeface="Times New Roman" panose="02020603050405020304" pitchFamily="18" charset="0"/>
                      <a:cs typeface="Times New Roman" panose="02020603050405020304" pitchFamily="18" charset="0"/>
                    </a:defRPr>
                  </a:pPr>
                  <a:endParaRPr lang="ru-RU"/>
                </a:p>
              </c:txPr>
              <c:showLegendKey val="0"/>
              <c:showVal val="1"/>
              <c:showCatName val="0"/>
              <c:showSerName val="0"/>
              <c:showPercent val="0"/>
              <c:showBubbleSize val="0"/>
            </c:dLbl>
            <c:dLbl>
              <c:idx val="3"/>
              <c:layout>
                <c:manualLayout>
                  <c:x val="2.8219086768136873E-3"/>
                  <c:y val="-2.7181590144426275E-2"/>
                </c:manualLayout>
              </c:layout>
              <c:spPr/>
              <c:txPr>
                <a:bodyPr/>
                <a:lstStyle/>
                <a:p>
                  <a:pPr>
                    <a:defRPr sz="1200" b="1">
                      <a:solidFill>
                        <a:schemeClr val="bg2">
                          <a:lumMod val="25000"/>
                        </a:schemeClr>
                      </a:solidFill>
                      <a:latin typeface="Times New Roman" panose="02020603050405020304" pitchFamily="18" charset="0"/>
                      <a:cs typeface="Times New Roman" panose="02020603050405020304" pitchFamily="18" charset="0"/>
                    </a:defRPr>
                  </a:pPr>
                  <a:endParaRPr lang="ru-RU"/>
                </a:p>
              </c:txPr>
              <c:showLegendKey val="0"/>
              <c:showVal val="1"/>
              <c:showCatName val="0"/>
              <c:showSerName val="0"/>
              <c:showPercent val="0"/>
              <c:showBubbleSize val="0"/>
            </c:dLbl>
            <c:dLbl>
              <c:idx val="4"/>
              <c:spPr/>
              <c:txPr>
                <a:bodyPr/>
                <a:lstStyle/>
                <a:p>
                  <a:pPr>
                    <a:defRPr sz="1200" b="1">
                      <a:solidFill>
                        <a:schemeClr val="bg2">
                          <a:lumMod val="25000"/>
                        </a:schemeClr>
                      </a:solidFill>
                      <a:latin typeface="Times New Roman" panose="02020603050405020304" pitchFamily="18" charset="0"/>
                      <a:cs typeface="Times New Roman" panose="02020603050405020304" pitchFamily="18" charset="0"/>
                    </a:defRPr>
                  </a:pPr>
                  <a:endParaRPr lang="ru-RU"/>
                </a:p>
              </c:txPr>
              <c:showLegendKey val="0"/>
              <c:showVal val="1"/>
              <c:showCatName val="0"/>
              <c:showSerName val="0"/>
              <c:showPercent val="0"/>
              <c:showBubbleSize val="0"/>
            </c:dLbl>
            <c:dLbl>
              <c:idx val="5"/>
              <c:spPr/>
              <c:txPr>
                <a:bodyPr/>
                <a:lstStyle/>
                <a:p>
                  <a:pPr>
                    <a:defRPr sz="1200" b="1">
                      <a:solidFill>
                        <a:schemeClr val="bg2">
                          <a:lumMod val="25000"/>
                        </a:schemeClr>
                      </a:solidFill>
                      <a:latin typeface="Times New Roman" panose="02020603050405020304" pitchFamily="18" charset="0"/>
                      <a:cs typeface="Times New Roman" panose="02020603050405020304" pitchFamily="18" charset="0"/>
                    </a:defRPr>
                  </a:pPr>
                  <a:endParaRPr lang="ru-RU"/>
                </a:p>
              </c:txPr>
              <c:showLegendKey val="0"/>
              <c:showVal val="1"/>
              <c:showCatName val="0"/>
              <c:showSerName val="0"/>
              <c:showPercent val="0"/>
              <c:showBubbleSize val="0"/>
            </c:dLbl>
            <c:txPr>
              <a:bodyPr/>
              <a:lstStyle/>
              <a:p>
                <a:pPr>
                  <a:defRPr sz="1200">
                    <a:latin typeface="Times New Roman" panose="02020603050405020304" pitchFamily="18" charset="0"/>
                    <a:cs typeface="Times New Roman" panose="02020603050405020304" pitchFamily="18" charset="0"/>
                  </a:defRPr>
                </a:pPr>
                <a:endParaRPr lang="ru-RU"/>
              </a:p>
            </c:txPr>
            <c:showLegendKey val="0"/>
            <c:showVal val="1"/>
            <c:showCatName val="0"/>
            <c:showSerName val="0"/>
            <c:showPercent val="0"/>
            <c:showBubbleSize val="0"/>
            <c:showLeaderLines val="0"/>
          </c:dLbls>
          <c:cat>
            <c:numRef>
              <c:f>Лист1!$A$2:$A$7</c:f>
              <c:numCache>
                <c:formatCode>General</c:formatCode>
                <c:ptCount val="6"/>
                <c:pt idx="0">
                  <c:v>2014</c:v>
                </c:pt>
                <c:pt idx="1">
                  <c:v>2015</c:v>
                </c:pt>
                <c:pt idx="2">
                  <c:v>2016</c:v>
                </c:pt>
                <c:pt idx="3">
                  <c:v>2017</c:v>
                </c:pt>
                <c:pt idx="4">
                  <c:v>2018</c:v>
                </c:pt>
                <c:pt idx="5">
                  <c:v>2019</c:v>
                </c:pt>
              </c:numCache>
            </c:numRef>
          </c:cat>
          <c:val>
            <c:numRef>
              <c:f>Лист1!$B$2:$B$7</c:f>
              <c:numCache>
                <c:formatCode>General</c:formatCode>
                <c:ptCount val="6"/>
                <c:pt idx="0">
                  <c:v>6596</c:v>
                </c:pt>
                <c:pt idx="1">
                  <c:v>5950</c:v>
                </c:pt>
                <c:pt idx="2">
                  <c:v>6558</c:v>
                </c:pt>
                <c:pt idx="3">
                  <c:v>8033</c:v>
                </c:pt>
                <c:pt idx="4">
                  <c:v>6500</c:v>
                </c:pt>
                <c:pt idx="5">
                  <c:v>11010</c:v>
                </c:pt>
              </c:numCache>
            </c:numRef>
          </c:val>
          <c:smooth val="0"/>
        </c:ser>
        <c:dLbls>
          <c:showLegendKey val="0"/>
          <c:showVal val="0"/>
          <c:showCatName val="0"/>
          <c:showSerName val="0"/>
          <c:showPercent val="0"/>
          <c:showBubbleSize val="0"/>
        </c:dLbls>
        <c:marker val="1"/>
        <c:smooth val="0"/>
        <c:axId val="34497280"/>
        <c:axId val="34498816"/>
      </c:lineChart>
      <c:catAx>
        <c:axId val="34497280"/>
        <c:scaling>
          <c:orientation val="minMax"/>
        </c:scaling>
        <c:delete val="0"/>
        <c:axPos val="b"/>
        <c:numFmt formatCode="General" sourceLinked="1"/>
        <c:majorTickMark val="out"/>
        <c:minorTickMark val="none"/>
        <c:tickLblPos val="nextTo"/>
        <c:txPr>
          <a:bodyPr/>
          <a:lstStyle/>
          <a:p>
            <a:pPr>
              <a:defRPr sz="1200">
                <a:solidFill>
                  <a:schemeClr val="bg2">
                    <a:lumMod val="25000"/>
                  </a:schemeClr>
                </a:solidFill>
                <a:latin typeface="Times New Roman" panose="02020603050405020304" pitchFamily="18" charset="0"/>
                <a:cs typeface="Times New Roman" panose="02020603050405020304" pitchFamily="18" charset="0"/>
              </a:defRPr>
            </a:pPr>
            <a:endParaRPr lang="ru-RU"/>
          </a:p>
        </c:txPr>
        <c:crossAx val="34498816"/>
        <c:crosses val="autoZero"/>
        <c:auto val="1"/>
        <c:lblAlgn val="ctr"/>
        <c:lblOffset val="100"/>
        <c:noMultiLvlLbl val="0"/>
      </c:catAx>
      <c:valAx>
        <c:axId val="34498816"/>
        <c:scaling>
          <c:orientation val="minMax"/>
        </c:scaling>
        <c:delete val="1"/>
        <c:axPos val="l"/>
        <c:majorGridlines/>
        <c:numFmt formatCode="General" sourceLinked="1"/>
        <c:majorTickMark val="out"/>
        <c:minorTickMark val="none"/>
        <c:tickLblPos val="nextTo"/>
        <c:crossAx val="34497280"/>
        <c:crosses val="autoZero"/>
        <c:crossBetween val="between"/>
      </c:valAx>
    </c:plotArea>
    <c:legend>
      <c:legendPos val="r"/>
      <c:layout>
        <c:manualLayout>
          <c:xMode val="edge"/>
          <c:yMode val="edge"/>
          <c:x val="0.83304032879160728"/>
          <c:y val="0.10892861340824196"/>
          <c:w val="0.16695967114765026"/>
          <c:h val="0.10422770039466812"/>
        </c:manualLayout>
      </c:layout>
      <c:overlay val="0"/>
      <c:txPr>
        <a:bodyPr/>
        <a:lstStyle/>
        <a:p>
          <a:pPr rtl="0">
            <a:defRPr sz="1000" baseline="0">
              <a:solidFill>
                <a:schemeClr val="bg2">
                  <a:lumMod val="25000"/>
                </a:schemeClr>
              </a:solidFill>
              <a:latin typeface="Times New Roman" panose="02020603050405020304" pitchFamily="18" charset="0"/>
              <a:cs typeface="Times New Roman" panose="02020603050405020304" pitchFamily="18" charset="0"/>
            </a:defRPr>
          </a:pPr>
          <a:endParaRPr lang="ru-RU"/>
        </a:p>
      </c:txPr>
    </c:legend>
    <c:plotVisOnly val="1"/>
    <c:dispBlanksAs val="gap"/>
    <c:showDLblsOverMax val="0"/>
  </c:chart>
  <c:txPr>
    <a:bodyPr/>
    <a:lstStyle/>
    <a:p>
      <a:pPr>
        <a:defRPr sz="1800"/>
      </a:pPr>
      <a:endParaRPr lang="ru-RU"/>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A972E6-98F9-41ED-B94F-ACB03A8AFD94}"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ru-RU"/>
        </a:p>
      </dgm:t>
    </dgm:pt>
    <dgm:pt modelId="{EAE0A9B8-FEC6-4A00-A5C1-D175D2F3C1CA}">
      <dgm:prSet phldrT="[Текст]"/>
      <dgm:spPr>
        <a:solidFill>
          <a:schemeClr val="accent3">
            <a:lumMod val="50000"/>
          </a:schemeClr>
        </a:solidFill>
        <a:ln>
          <a:solidFill>
            <a:schemeClr val="accent3">
              <a:lumMod val="75000"/>
            </a:schemeClr>
          </a:solidFill>
        </a:ln>
      </dgm:spPr>
      <dgm:t>
        <a:bodyPr/>
        <a:lstStyle/>
        <a:p>
          <a:r>
            <a:rPr lang="ru-RU" dirty="0" smtClean="0">
              <a:latin typeface="Times New Roman" panose="02020603050405020304" pitchFamily="18" charset="0"/>
              <a:cs typeface="Times New Roman" panose="02020603050405020304" pitchFamily="18" charset="0"/>
            </a:rPr>
            <a:t>законность</a:t>
          </a:r>
          <a:endParaRPr lang="ru-RU" dirty="0">
            <a:latin typeface="Times New Roman" panose="02020603050405020304" pitchFamily="18" charset="0"/>
            <a:cs typeface="Times New Roman" panose="02020603050405020304" pitchFamily="18" charset="0"/>
          </a:endParaRPr>
        </a:p>
      </dgm:t>
    </dgm:pt>
    <dgm:pt modelId="{1CFD8C5C-AD0A-44F1-9D30-7957ED871C11}" type="parTrans" cxnId="{86A1C1D5-DA6F-4E8C-A13C-01EAC378DDCB}">
      <dgm:prSet/>
      <dgm:spPr/>
      <dgm:t>
        <a:bodyPr/>
        <a:lstStyle/>
        <a:p>
          <a:endParaRPr lang="ru-RU"/>
        </a:p>
      </dgm:t>
    </dgm:pt>
    <dgm:pt modelId="{C78267DF-DEC1-423D-8DF6-1540B917B2AA}" type="sibTrans" cxnId="{86A1C1D5-DA6F-4E8C-A13C-01EAC378DDCB}">
      <dgm:prSet custT="1"/>
      <dgm:spPr/>
      <dgm:t>
        <a:bodyPr/>
        <a:lstStyle/>
        <a:p>
          <a:r>
            <a:rPr lang="ru-RU" sz="1200" dirty="0" smtClean="0">
              <a:latin typeface="Times New Roman" panose="02020603050405020304" pitchFamily="18" charset="0"/>
              <a:cs typeface="Times New Roman" panose="02020603050405020304" pitchFamily="18" charset="0"/>
            </a:rPr>
            <a:t>научность</a:t>
          </a:r>
          <a:endParaRPr lang="ru-RU" sz="1200" dirty="0">
            <a:latin typeface="Times New Roman" panose="02020603050405020304" pitchFamily="18" charset="0"/>
            <a:cs typeface="Times New Roman" panose="02020603050405020304" pitchFamily="18" charset="0"/>
          </a:endParaRPr>
        </a:p>
      </dgm:t>
    </dgm:pt>
    <dgm:pt modelId="{7B65CB98-E74D-4853-B1E7-50EFD8849C79}">
      <dgm:prSet phldrT="[Текст]" custT="1"/>
      <dgm:spPr>
        <a:ln>
          <a:noFill/>
        </a:ln>
      </dgm:spPr>
      <dgm:t>
        <a:bodyPr/>
        <a:lstStyle/>
        <a:p>
          <a:pPr algn="ctr"/>
          <a:r>
            <a:rPr lang="ru-RU" sz="1200" dirty="0" smtClean="0">
              <a:solidFill>
                <a:schemeClr val="accent3">
                  <a:lumMod val="50000"/>
                </a:schemeClr>
              </a:solidFill>
              <a:latin typeface="Times New Roman" panose="02020603050405020304" pitchFamily="18" charset="0"/>
              <a:cs typeface="Times New Roman" panose="02020603050405020304" pitchFamily="18" charset="0"/>
            </a:rPr>
            <a:t>любая новая норма права не должна противоречить действующему правовому акту большей юридической силы</a:t>
          </a:r>
          <a:endParaRPr lang="ru-RU" sz="1200" dirty="0"/>
        </a:p>
      </dgm:t>
    </dgm:pt>
    <dgm:pt modelId="{9D476751-AB53-4989-9D0C-34404C09BD67}" type="parTrans" cxnId="{3215D2DC-25B5-401C-BCB7-4BD2D8734794}">
      <dgm:prSet/>
      <dgm:spPr/>
      <dgm:t>
        <a:bodyPr/>
        <a:lstStyle/>
        <a:p>
          <a:endParaRPr lang="ru-RU"/>
        </a:p>
      </dgm:t>
    </dgm:pt>
    <dgm:pt modelId="{CA2A7D48-7568-4010-81EF-DDA03B06447B}" type="sibTrans" cxnId="{3215D2DC-25B5-401C-BCB7-4BD2D8734794}">
      <dgm:prSet/>
      <dgm:spPr/>
      <dgm:t>
        <a:bodyPr/>
        <a:lstStyle/>
        <a:p>
          <a:endParaRPr lang="ru-RU"/>
        </a:p>
      </dgm:t>
    </dgm:pt>
    <dgm:pt modelId="{4F4A7DDD-119B-443C-B780-62B0F823934E}">
      <dgm:prSet phldrT="[Текст]" custT="1"/>
      <dgm:spPr/>
      <dgm:t>
        <a:bodyPr/>
        <a:lstStyle/>
        <a:p>
          <a:r>
            <a:rPr lang="ru-RU" sz="1200" dirty="0" smtClean="0">
              <a:latin typeface="Times New Roman" panose="02020603050405020304" pitchFamily="18" charset="0"/>
              <a:cs typeface="Times New Roman" panose="02020603050405020304" pitchFamily="18" charset="0"/>
            </a:rPr>
            <a:t>комплексность</a:t>
          </a:r>
          <a:endParaRPr lang="ru-RU" sz="1200" dirty="0">
            <a:latin typeface="Times New Roman" panose="02020603050405020304" pitchFamily="18" charset="0"/>
            <a:cs typeface="Times New Roman" panose="02020603050405020304" pitchFamily="18" charset="0"/>
          </a:endParaRPr>
        </a:p>
      </dgm:t>
    </dgm:pt>
    <dgm:pt modelId="{F8BCA0D3-45FA-41B5-8D3C-06191CB1AE26}" type="parTrans" cxnId="{BF70852D-F8CE-43F4-9454-897852759661}">
      <dgm:prSet/>
      <dgm:spPr/>
      <dgm:t>
        <a:bodyPr/>
        <a:lstStyle/>
        <a:p>
          <a:endParaRPr lang="ru-RU"/>
        </a:p>
      </dgm:t>
    </dgm:pt>
    <dgm:pt modelId="{F4858CD3-9F92-4C99-A7C0-EC398695155A}" type="sibTrans" cxnId="{BF70852D-F8CE-43F4-9454-897852759661}">
      <dgm:prSet custT="1"/>
      <dgm:spPr>
        <a:solidFill>
          <a:schemeClr val="accent6">
            <a:lumMod val="50000"/>
          </a:schemeClr>
        </a:solidFill>
      </dgm:spPr>
      <dgm:t>
        <a:bodyPr/>
        <a:lstStyle/>
        <a:p>
          <a:r>
            <a:rPr lang="ru-RU" sz="1200" dirty="0" smtClean="0">
              <a:latin typeface="Times New Roman" panose="02020603050405020304" pitchFamily="18" charset="0"/>
              <a:cs typeface="Times New Roman" panose="02020603050405020304" pitchFamily="18" charset="0"/>
            </a:rPr>
            <a:t>профессионализм</a:t>
          </a:r>
          <a:endParaRPr lang="ru-RU" sz="1200" dirty="0">
            <a:latin typeface="Times New Roman" panose="02020603050405020304" pitchFamily="18" charset="0"/>
            <a:cs typeface="Times New Roman" panose="02020603050405020304" pitchFamily="18" charset="0"/>
          </a:endParaRPr>
        </a:p>
      </dgm:t>
    </dgm:pt>
    <dgm:pt modelId="{13E52924-8B97-4EAE-8BB6-8474D4CAF8EA}">
      <dgm:prSet phldrT="[Текст]" custT="1"/>
      <dgm:spPr/>
      <dgm:t>
        <a:bodyPr/>
        <a:lstStyle/>
        <a:p>
          <a:pPr algn="ctr"/>
          <a:r>
            <a:rPr lang="ru-RU" sz="1400" dirty="0" smtClean="0">
              <a:solidFill>
                <a:schemeClr val="bg2">
                  <a:lumMod val="50000"/>
                </a:schemeClr>
              </a:solidFill>
              <a:latin typeface="Times New Roman" panose="02020603050405020304" pitchFamily="18" charset="0"/>
              <a:cs typeface="Times New Roman" panose="02020603050405020304" pitchFamily="18" charset="0"/>
            </a:rPr>
            <a:t>подготовка нормативных актов должна иметь системный и комплексный характер, включая всесторонний анализ причин и последствий принимаемых решений, социально - экономической, политической и иной ситуации, объективных потребностей развития общества и других факторов</a:t>
          </a:r>
          <a:endParaRPr lang="ru-RU" sz="1400" dirty="0">
            <a:solidFill>
              <a:schemeClr val="bg2">
                <a:lumMod val="50000"/>
              </a:schemeClr>
            </a:solidFill>
          </a:endParaRPr>
        </a:p>
      </dgm:t>
    </dgm:pt>
    <dgm:pt modelId="{8DE374DA-ABC6-4882-BFAE-3BEF2263B39D}" type="parTrans" cxnId="{47F9AB76-669E-4992-9A33-21F2D0644142}">
      <dgm:prSet/>
      <dgm:spPr/>
      <dgm:t>
        <a:bodyPr/>
        <a:lstStyle/>
        <a:p>
          <a:endParaRPr lang="ru-RU"/>
        </a:p>
      </dgm:t>
    </dgm:pt>
    <dgm:pt modelId="{6CF00899-DEE7-47A0-8604-FF05A8BEF5C9}" type="sibTrans" cxnId="{47F9AB76-669E-4992-9A33-21F2D0644142}">
      <dgm:prSet/>
      <dgm:spPr/>
      <dgm:t>
        <a:bodyPr/>
        <a:lstStyle/>
        <a:p>
          <a:endParaRPr lang="ru-RU"/>
        </a:p>
      </dgm:t>
    </dgm:pt>
    <dgm:pt modelId="{0A58E969-1BF4-4838-9499-47A6D4EB4968}">
      <dgm:prSet phldrT="[Текст]" custT="1"/>
      <dgm:spPr/>
      <dgm:t>
        <a:bodyPr/>
        <a:lstStyle/>
        <a:p>
          <a:r>
            <a:rPr lang="ru-RU" sz="1200" dirty="0" smtClean="0">
              <a:latin typeface="Times New Roman" panose="02020603050405020304" pitchFamily="18" charset="0"/>
              <a:cs typeface="Times New Roman" panose="02020603050405020304" pitchFamily="18" charset="0"/>
            </a:rPr>
            <a:t>поэтапность</a:t>
          </a:r>
          <a:endParaRPr lang="ru-RU" sz="1200" dirty="0">
            <a:latin typeface="Times New Roman" panose="02020603050405020304" pitchFamily="18" charset="0"/>
            <a:cs typeface="Times New Roman" panose="02020603050405020304" pitchFamily="18" charset="0"/>
          </a:endParaRPr>
        </a:p>
      </dgm:t>
    </dgm:pt>
    <dgm:pt modelId="{8421ED37-6019-4B81-9617-DD4F2FC5C2F9}" type="parTrans" cxnId="{01676C8F-8727-4ED6-A8EF-1B02538D9262}">
      <dgm:prSet/>
      <dgm:spPr/>
      <dgm:t>
        <a:bodyPr/>
        <a:lstStyle/>
        <a:p>
          <a:endParaRPr lang="ru-RU"/>
        </a:p>
      </dgm:t>
    </dgm:pt>
    <dgm:pt modelId="{1A3F5BC4-BD98-4830-91A9-61901612E8FE}" type="sibTrans" cxnId="{01676C8F-8727-4ED6-A8EF-1B02538D9262}">
      <dgm:prSet custT="1"/>
      <dgm:spPr/>
      <dgm:t>
        <a:bodyPr/>
        <a:lstStyle/>
        <a:p>
          <a:r>
            <a:rPr lang="ru-RU" sz="1200" dirty="0" smtClean="0">
              <a:latin typeface="Times New Roman" panose="02020603050405020304" pitchFamily="18" charset="0"/>
              <a:cs typeface="Times New Roman" panose="02020603050405020304" pitchFamily="18" charset="0"/>
            </a:rPr>
            <a:t>объективность</a:t>
          </a:r>
          <a:endParaRPr lang="ru-RU" sz="1200" dirty="0">
            <a:latin typeface="Times New Roman" panose="02020603050405020304" pitchFamily="18" charset="0"/>
            <a:cs typeface="Times New Roman" panose="02020603050405020304" pitchFamily="18" charset="0"/>
          </a:endParaRPr>
        </a:p>
      </dgm:t>
    </dgm:pt>
    <dgm:pt modelId="{AF7C82CE-BCFC-4B47-BB13-999BDE6578F8}">
      <dgm:prSet phldrT="[Текст]" custT="1"/>
      <dgm:spPr/>
      <dgm:t>
        <a:bodyPr/>
        <a:lstStyle/>
        <a:p>
          <a:pPr algn="ctr"/>
          <a:r>
            <a:rPr lang="ru-RU" sz="1200" dirty="0" smtClean="0">
              <a:solidFill>
                <a:schemeClr val="accent6">
                  <a:lumMod val="50000"/>
                </a:schemeClr>
              </a:solidFill>
              <a:latin typeface="Times New Roman" panose="02020603050405020304" pitchFamily="18" charset="0"/>
              <a:cs typeface="Times New Roman" panose="02020603050405020304" pitchFamily="18" charset="0"/>
            </a:rPr>
            <a:t>лица, осуществляющие правотворчество, должны обладать не только определенными знаниями, в том числе о правилах правотворчества, но и обладать определенными навыками подготовки и принятия правовых решений</a:t>
          </a:r>
          <a:endParaRPr lang="ru-RU" sz="1200" dirty="0"/>
        </a:p>
      </dgm:t>
    </dgm:pt>
    <dgm:pt modelId="{6F31E40F-B81E-49F5-927A-C07160BACC22}" type="parTrans" cxnId="{D8D3329F-E51D-4ED3-A6B4-C5388B838FD1}">
      <dgm:prSet/>
      <dgm:spPr/>
      <dgm:t>
        <a:bodyPr/>
        <a:lstStyle/>
        <a:p>
          <a:endParaRPr lang="ru-RU"/>
        </a:p>
      </dgm:t>
    </dgm:pt>
    <dgm:pt modelId="{A8977B54-FAE2-4D6F-A46F-753FBAF3D4FB}" type="sibTrans" cxnId="{D8D3329F-E51D-4ED3-A6B4-C5388B838FD1}">
      <dgm:prSet/>
      <dgm:spPr/>
      <dgm:t>
        <a:bodyPr/>
        <a:lstStyle/>
        <a:p>
          <a:endParaRPr lang="ru-RU"/>
        </a:p>
      </dgm:t>
    </dgm:pt>
    <dgm:pt modelId="{D02986C6-65E9-4A11-AEA7-FC5C90277505}">
      <dgm:prSet custT="1"/>
      <dgm:spPr/>
      <dgm:t>
        <a:bodyPr/>
        <a:lstStyle/>
        <a:p>
          <a:r>
            <a:rPr lang="ru-RU" sz="1200" dirty="0" smtClean="0">
              <a:latin typeface="Times New Roman" panose="02020603050405020304" pitchFamily="18" charset="0"/>
              <a:cs typeface="Times New Roman" panose="02020603050405020304" pitchFamily="18" charset="0"/>
            </a:rPr>
            <a:t>системность</a:t>
          </a:r>
          <a:endParaRPr lang="ru-RU" sz="1200" dirty="0">
            <a:latin typeface="Times New Roman" panose="02020603050405020304" pitchFamily="18" charset="0"/>
            <a:cs typeface="Times New Roman" panose="02020603050405020304" pitchFamily="18" charset="0"/>
          </a:endParaRPr>
        </a:p>
      </dgm:t>
    </dgm:pt>
    <dgm:pt modelId="{91E54EE3-E01A-4DCD-BD59-C08AF3CB2A51}" type="parTrans" cxnId="{E9032C1E-901A-4B5D-8D4D-60F3CBB7CFB7}">
      <dgm:prSet/>
      <dgm:spPr/>
      <dgm:t>
        <a:bodyPr/>
        <a:lstStyle/>
        <a:p>
          <a:endParaRPr lang="ru-RU"/>
        </a:p>
      </dgm:t>
    </dgm:pt>
    <dgm:pt modelId="{47351952-7C9C-4A87-936E-F195AFCC66BE}" type="sibTrans" cxnId="{E9032C1E-901A-4B5D-8D4D-60F3CBB7CFB7}">
      <dgm:prSet custT="1"/>
      <dgm:spPr/>
      <dgm:t>
        <a:bodyPr/>
        <a:lstStyle/>
        <a:p>
          <a:r>
            <a:rPr lang="ru-RU" sz="1200" dirty="0" smtClean="0">
              <a:latin typeface="Times New Roman" panose="02020603050405020304" pitchFamily="18" charset="0"/>
              <a:cs typeface="Times New Roman" panose="02020603050405020304" pitchFamily="18" charset="0"/>
            </a:rPr>
            <a:t>публичность</a:t>
          </a:r>
          <a:endParaRPr lang="ru-RU" sz="1200" dirty="0">
            <a:latin typeface="Times New Roman" panose="02020603050405020304" pitchFamily="18" charset="0"/>
            <a:cs typeface="Times New Roman" panose="02020603050405020304" pitchFamily="18" charset="0"/>
          </a:endParaRPr>
        </a:p>
      </dgm:t>
    </dgm:pt>
    <dgm:pt modelId="{9CF23C9B-F796-4F80-AF24-BD2E8FBC9327}" type="pres">
      <dgm:prSet presAssocID="{0CA972E6-98F9-41ED-B94F-ACB03A8AFD94}" presName="Name0" presStyleCnt="0">
        <dgm:presLayoutVars>
          <dgm:chMax/>
          <dgm:chPref/>
          <dgm:dir/>
          <dgm:animLvl val="lvl"/>
        </dgm:presLayoutVars>
      </dgm:prSet>
      <dgm:spPr/>
      <dgm:t>
        <a:bodyPr/>
        <a:lstStyle/>
        <a:p>
          <a:endParaRPr lang="ru-RU"/>
        </a:p>
      </dgm:t>
    </dgm:pt>
    <dgm:pt modelId="{86D8F580-4F1B-45EC-8F85-9343D42B63AA}" type="pres">
      <dgm:prSet presAssocID="{EAE0A9B8-FEC6-4A00-A5C1-D175D2F3C1CA}" presName="composite" presStyleCnt="0"/>
      <dgm:spPr/>
    </dgm:pt>
    <dgm:pt modelId="{6ACAB628-BF70-4673-BE26-312431C54892}" type="pres">
      <dgm:prSet presAssocID="{EAE0A9B8-FEC6-4A00-A5C1-D175D2F3C1CA}" presName="Parent1" presStyleLbl="node1" presStyleIdx="0" presStyleCnt="8" custScaleX="137193" custLinFactX="23206" custLinFactNeighborX="100000" custLinFactNeighborY="25097">
        <dgm:presLayoutVars>
          <dgm:chMax val="1"/>
          <dgm:chPref val="1"/>
          <dgm:bulletEnabled val="1"/>
        </dgm:presLayoutVars>
      </dgm:prSet>
      <dgm:spPr/>
      <dgm:t>
        <a:bodyPr/>
        <a:lstStyle/>
        <a:p>
          <a:endParaRPr lang="ru-RU"/>
        </a:p>
      </dgm:t>
    </dgm:pt>
    <dgm:pt modelId="{BC6F9978-9D70-40B7-8AEB-0E2275174BC5}" type="pres">
      <dgm:prSet presAssocID="{EAE0A9B8-FEC6-4A00-A5C1-D175D2F3C1CA}" presName="Childtext1" presStyleLbl="revTx" presStyleIdx="0" presStyleCnt="4" custScaleX="231766" custScaleY="218803" custLinFactX="73534" custLinFactNeighborX="100000" custLinFactNeighborY="53603">
        <dgm:presLayoutVars>
          <dgm:chMax val="0"/>
          <dgm:chPref val="0"/>
          <dgm:bulletEnabled val="1"/>
        </dgm:presLayoutVars>
      </dgm:prSet>
      <dgm:spPr/>
      <dgm:t>
        <a:bodyPr/>
        <a:lstStyle/>
        <a:p>
          <a:endParaRPr lang="ru-RU"/>
        </a:p>
      </dgm:t>
    </dgm:pt>
    <dgm:pt modelId="{8D0D61D2-FE21-4A69-9AB9-89291F40429E}" type="pres">
      <dgm:prSet presAssocID="{EAE0A9B8-FEC6-4A00-A5C1-D175D2F3C1CA}" presName="BalanceSpacing" presStyleCnt="0"/>
      <dgm:spPr/>
    </dgm:pt>
    <dgm:pt modelId="{15370FB3-B50C-44D1-AE60-B635356A1099}" type="pres">
      <dgm:prSet presAssocID="{EAE0A9B8-FEC6-4A00-A5C1-D175D2F3C1CA}" presName="BalanceSpacing1" presStyleCnt="0"/>
      <dgm:spPr/>
    </dgm:pt>
    <dgm:pt modelId="{F5240144-4A24-4DFD-BD8E-DFB568B979C4}" type="pres">
      <dgm:prSet presAssocID="{C78267DF-DEC1-423D-8DF6-1540B917B2AA}" presName="Accent1Text" presStyleLbl="node1" presStyleIdx="1" presStyleCnt="8" custScaleX="132705" custLinFactNeighborX="-37231" custLinFactNeighborY="14943"/>
      <dgm:spPr/>
      <dgm:t>
        <a:bodyPr/>
        <a:lstStyle/>
        <a:p>
          <a:endParaRPr lang="ru-RU"/>
        </a:p>
      </dgm:t>
    </dgm:pt>
    <dgm:pt modelId="{A29C1C39-52C5-4662-A875-5E57AAA35B6C}" type="pres">
      <dgm:prSet presAssocID="{C78267DF-DEC1-423D-8DF6-1540B917B2AA}" presName="spaceBetweenRectangles" presStyleCnt="0"/>
      <dgm:spPr/>
    </dgm:pt>
    <dgm:pt modelId="{FC678866-B8AD-4605-8D39-51D17D488206}" type="pres">
      <dgm:prSet presAssocID="{4F4A7DDD-119B-443C-B780-62B0F823934E}" presName="composite" presStyleCnt="0"/>
      <dgm:spPr/>
    </dgm:pt>
    <dgm:pt modelId="{61BFF77B-D4BF-4EB6-B750-BF0A3E1147D3}" type="pres">
      <dgm:prSet presAssocID="{4F4A7DDD-119B-443C-B780-62B0F823934E}" presName="Parent1" presStyleLbl="node1" presStyleIdx="2" presStyleCnt="8" custScaleX="189533" custLinFactX="-48661" custLinFactNeighborX="-100000" custLinFactNeighborY="-26470">
        <dgm:presLayoutVars>
          <dgm:chMax val="1"/>
          <dgm:chPref val="1"/>
          <dgm:bulletEnabled val="1"/>
        </dgm:presLayoutVars>
      </dgm:prSet>
      <dgm:spPr/>
      <dgm:t>
        <a:bodyPr/>
        <a:lstStyle/>
        <a:p>
          <a:endParaRPr lang="ru-RU"/>
        </a:p>
      </dgm:t>
    </dgm:pt>
    <dgm:pt modelId="{C308DF8F-3752-4116-9D64-A588B4A6D9E6}" type="pres">
      <dgm:prSet presAssocID="{4F4A7DDD-119B-443C-B780-62B0F823934E}" presName="Childtext1" presStyleLbl="revTx" presStyleIdx="1" presStyleCnt="4" custScaleX="213290" custScaleY="276748" custLinFactX="-99811" custLinFactNeighborX="-100000" custLinFactNeighborY="-38908">
        <dgm:presLayoutVars>
          <dgm:chMax val="0"/>
          <dgm:chPref val="0"/>
          <dgm:bulletEnabled val="1"/>
        </dgm:presLayoutVars>
      </dgm:prSet>
      <dgm:spPr/>
      <dgm:t>
        <a:bodyPr/>
        <a:lstStyle/>
        <a:p>
          <a:endParaRPr lang="ru-RU"/>
        </a:p>
      </dgm:t>
    </dgm:pt>
    <dgm:pt modelId="{7DA2801F-49C4-4015-AB38-FE0008562BD2}" type="pres">
      <dgm:prSet presAssocID="{4F4A7DDD-119B-443C-B780-62B0F823934E}" presName="BalanceSpacing" presStyleCnt="0"/>
      <dgm:spPr/>
    </dgm:pt>
    <dgm:pt modelId="{3A0A188B-BA34-4339-83EA-5139DD35D615}" type="pres">
      <dgm:prSet presAssocID="{4F4A7DDD-119B-443C-B780-62B0F823934E}" presName="BalanceSpacing1" presStyleCnt="0"/>
      <dgm:spPr/>
    </dgm:pt>
    <dgm:pt modelId="{CC514ED4-FD7D-4CFB-9810-9F13173C3678}" type="pres">
      <dgm:prSet presAssocID="{F4858CD3-9F92-4C99-A7C0-EC398695155A}" presName="Accent1Text" presStyleLbl="node1" presStyleIdx="3" presStyleCnt="8" custScaleX="193150" custLinFactNeighborX="33628" custLinFactNeighborY="21350"/>
      <dgm:spPr/>
      <dgm:t>
        <a:bodyPr/>
        <a:lstStyle/>
        <a:p>
          <a:endParaRPr lang="ru-RU"/>
        </a:p>
      </dgm:t>
    </dgm:pt>
    <dgm:pt modelId="{C0115904-BE13-4A57-B9BE-40B69E377008}" type="pres">
      <dgm:prSet presAssocID="{F4858CD3-9F92-4C99-A7C0-EC398695155A}" presName="spaceBetweenRectangles" presStyleCnt="0"/>
      <dgm:spPr/>
    </dgm:pt>
    <dgm:pt modelId="{B77E55C5-F042-4635-8F43-53BA9A661FF5}" type="pres">
      <dgm:prSet presAssocID="{0A58E969-1BF4-4838-9499-47A6D4EB4968}" presName="composite" presStyleCnt="0"/>
      <dgm:spPr/>
    </dgm:pt>
    <dgm:pt modelId="{BE07D716-597F-4F2B-88DB-C928D3F1FD11}" type="pres">
      <dgm:prSet presAssocID="{0A58E969-1BF4-4838-9499-47A6D4EB4968}" presName="Parent1" presStyleLbl="node1" presStyleIdx="4" presStyleCnt="8" custScaleX="149648" custLinFactNeighborX="-34588" custLinFactNeighborY="-85205">
        <dgm:presLayoutVars>
          <dgm:chMax val="1"/>
          <dgm:chPref val="1"/>
          <dgm:bulletEnabled val="1"/>
        </dgm:presLayoutVars>
      </dgm:prSet>
      <dgm:spPr/>
      <dgm:t>
        <a:bodyPr/>
        <a:lstStyle/>
        <a:p>
          <a:endParaRPr lang="ru-RU"/>
        </a:p>
      </dgm:t>
    </dgm:pt>
    <dgm:pt modelId="{5B4448FD-BC76-42BF-8F7D-07D15CA04AA0}" type="pres">
      <dgm:prSet presAssocID="{0A58E969-1BF4-4838-9499-47A6D4EB4968}" presName="Childtext1" presStyleLbl="revTx" presStyleIdx="2" presStyleCnt="4" custScaleX="112070" custScaleY="92943" custLinFactX="38555" custLinFactNeighborX="100000" custLinFactNeighborY="-40773">
        <dgm:presLayoutVars>
          <dgm:chMax val="0"/>
          <dgm:chPref val="0"/>
          <dgm:bulletEnabled val="1"/>
        </dgm:presLayoutVars>
      </dgm:prSet>
      <dgm:spPr/>
      <dgm:t>
        <a:bodyPr/>
        <a:lstStyle/>
        <a:p>
          <a:endParaRPr lang="ru-RU"/>
        </a:p>
      </dgm:t>
    </dgm:pt>
    <dgm:pt modelId="{4ECEDA3D-20EB-45B0-9A2E-E16D9B71DD90}" type="pres">
      <dgm:prSet presAssocID="{0A58E969-1BF4-4838-9499-47A6D4EB4968}" presName="BalanceSpacing" presStyleCnt="0"/>
      <dgm:spPr/>
    </dgm:pt>
    <dgm:pt modelId="{3693999A-FED0-4A9E-9B52-59C68F164BD7}" type="pres">
      <dgm:prSet presAssocID="{0A58E969-1BF4-4838-9499-47A6D4EB4968}" presName="BalanceSpacing1" presStyleCnt="0"/>
      <dgm:spPr/>
    </dgm:pt>
    <dgm:pt modelId="{1DFAA48A-AC31-418A-B910-5FBDD370FE4A}" type="pres">
      <dgm:prSet presAssocID="{1A3F5BC4-BD98-4830-91A9-61901612E8FE}" presName="Accent1Text" presStyleLbl="node1" presStyleIdx="5" presStyleCnt="8" custScaleX="166166" custScaleY="118290" custLinFactNeighborX="-67522" custLinFactNeighborY="-52346"/>
      <dgm:spPr/>
      <dgm:t>
        <a:bodyPr/>
        <a:lstStyle/>
        <a:p>
          <a:endParaRPr lang="ru-RU"/>
        </a:p>
      </dgm:t>
    </dgm:pt>
    <dgm:pt modelId="{301C5EA4-2313-4792-96F4-C5A3331F19FB}" type="pres">
      <dgm:prSet presAssocID="{1A3F5BC4-BD98-4830-91A9-61901612E8FE}" presName="spaceBetweenRectangles" presStyleCnt="0"/>
      <dgm:spPr/>
    </dgm:pt>
    <dgm:pt modelId="{56D31787-45C7-4B7F-BEF1-DDA896CDCEBE}" type="pres">
      <dgm:prSet presAssocID="{D02986C6-65E9-4A11-AEA7-FC5C90277505}" presName="composite" presStyleCnt="0"/>
      <dgm:spPr/>
    </dgm:pt>
    <dgm:pt modelId="{79E8FA81-B26E-44A9-839F-7F8E3029C582}" type="pres">
      <dgm:prSet presAssocID="{D02986C6-65E9-4A11-AEA7-FC5C90277505}" presName="Parent1" presStyleLbl="node1" presStyleIdx="6" presStyleCnt="8" custScaleX="167339" custLinFactY="-100000" custLinFactNeighborX="46930" custLinFactNeighborY="-161208">
        <dgm:presLayoutVars>
          <dgm:chMax val="1"/>
          <dgm:chPref val="1"/>
          <dgm:bulletEnabled val="1"/>
        </dgm:presLayoutVars>
      </dgm:prSet>
      <dgm:spPr/>
      <dgm:t>
        <a:bodyPr/>
        <a:lstStyle/>
        <a:p>
          <a:endParaRPr lang="ru-RU"/>
        </a:p>
      </dgm:t>
    </dgm:pt>
    <dgm:pt modelId="{BF894019-E893-43D3-9FB6-A3ED816FAA31}" type="pres">
      <dgm:prSet presAssocID="{D02986C6-65E9-4A11-AEA7-FC5C90277505}" presName="Childtext1" presStyleLbl="revTx" presStyleIdx="3" presStyleCnt="4">
        <dgm:presLayoutVars>
          <dgm:chMax val="0"/>
          <dgm:chPref val="0"/>
          <dgm:bulletEnabled val="1"/>
        </dgm:presLayoutVars>
      </dgm:prSet>
      <dgm:spPr/>
    </dgm:pt>
    <dgm:pt modelId="{675B28A6-B00D-4ADC-8BB8-7347FEC822A8}" type="pres">
      <dgm:prSet presAssocID="{D02986C6-65E9-4A11-AEA7-FC5C90277505}" presName="BalanceSpacing" presStyleCnt="0"/>
      <dgm:spPr/>
    </dgm:pt>
    <dgm:pt modelId="{EF9CC6FB-4171-470A-8C4E-774688C3AC68}" type="pres">
      <dgm:prSet presAssocID="{D02986C6-65E9-4A11-AEA7-FC5C90277505}" presName="BalanceSpacing1" presStyleCnt="0"/>
      <dgm:spPr/>
    </dgm:pt>
    <dgm:pt modelId="{F5302DE7-1199-4ED7-8406-6796A6F5E257}" type="pres">
      <dgm:prSet presAssocID="{47351952-7C9C-4A87-936E-F195AFCC66BE}" presName="Accent1Text" presStyleLbl="node1" presStyleIdx="7" presStyleCnt="8" custScaleX="156403" custLinFactX="-12431" custLinFactY="-137401" custLinFactNeighborX="-100000" custLinFactNeighborY="-200000"/>
      <dgm:spPr/>
      <dgm:t>
        <a:bodyPr/>
        <a:lstStyle/>
        <a:p>
          <a:endParaRPr lang="ru-RU"/>
        </a:p>
      </dgm:t>
    </dgm:pt>
  </dgm:ptLst>
  <dgm:cxnLst>
    <dgm:cxn modelId="{3215D2DC-25B5-401C-BCB7-4BD2D8734794}" srcId="{EAE0A9B8-FEC6-4A00-A5C1-D175D2F3C1CA}" destId="{7B65CB98-E74D-4853-B1E7-50EFD8849C79}" srcOrd="0" destOrd="0" parTransId="{9D476751-AB53-4989-9D0C-34404C09BD67}" sibTransId="{CA2A7D48-7568-4010-81EF-DDA03B06447B}"/>
    <dgm:cxn modelId="{6D969C9B-7100-49CF-8248-020FFBC5CBA9}" type="presOf" srcId="{7B65CB98-E74D-4853-B1E7-50EFD8849C79}" destId="{BC6F9978-9D70-40B7-8AEB-0E2275174BC5}" srcOrd="0" destOrd="0" presId="urn:microsoft.com/office/officeart/2008/layout/AlternatingHexagons"/>
    <dgm:cxn modelId="{C822EC60-D8B4-4F9F-9038-61FD9976515F}" type="presOf" srcId="{F4858CD3-9F92-4C99-A7C0-EC398695155A}" destId="{CC514ED4-FD7D-4CFB-9810-9F13173C3678}" srcOrd="0" destOrd="0" presId="urn:microsoft.com/office/officeart/2008/layout/AlternatingHexagons"/>
    <dgm:cxn modelId="{B92E778C-2947-47CE-8118-3029447E2C9B}" type="presOf" srcId="{EAE0A9B8-FEC6-4A00-A5C1-D175D2F3C1CA}" destId="{6ACAB628-BF70-4673-BE26-312431C54892}" srcOrd="0" destOrd="0" presId="urn:microsoft.com/office/officeart/2008/layout/AlternatingHexagons"/>
    <dgm:cxn modelId="{4202F889-1240-44F4-853D-E9071F5CB8E2}" type="presOf" srcId="{0CA972E6-98F9-41ED-B94F-ACB03A8AFD94}" destId="{9CF23C9B-F796-4F80-AF24-BD2E8FBC9327}" srcOrd="0" destOrd="0" presId="urn:microsoft.com/office/officeart/2008/layout/AlternatingHexagons"/>
    <dgm:cxn modelId="{86A1C1D5-DA6F-4E8C-A13C-01EAC378DDCB}" srcId="{0CA972E6-98F9-41ED-B94F-ACB03A8AFD94}" destId="{EAE0A9B8-FEC6-4A00-A5C1-D175D2F3C1CA}" srcOrd="0" destOrd="0" parTransId="{1CFD8C5C-AD0A-44F1-9D30-7957ED871C11}" sibTransId="{C78267DF-DEC1-423D-8DF6-1540B917B2AA}"/>
    <dgm:cxn modelId="{C73DF5BB-1FAD-4B87-9ECC-C978852FA1E2}" type="presOf" srcId="{0A58E969-1BF4-4838-9499-47A6D4EB4968}" destId="{BE07D716-597F-4F2B-88DB-C928D3F1FD11}" srcOrd="0" destOrd="0" presId="urn:microsoft.com/office/officeart/2008/layout/AlternatingHexagons"/>
    <dgm:cxn modelId="{41EBB410-E095-41E1-8832-DF66C14BA7B7}" type="presOf" srcId="{13E52924-8B97-4EAE-8BB6-8474D4CAF8EA}" destId="{C308DF8F-3752-4116-9D64-A588B4A6D9E6}" srcOrd="0" destOrd="0" presId="urn:microsoft.com/office/officeart/2008/layout/AlternatingHexagons"/>
    <dgm:cxn modelId="{CC8E6D31-D811-4555-BE1C-528BF26B1EA7}" type="presOf" srcId="{D02986C6-65E9-4A11-AEA7-FC5C90277505}" destId="{79E8FA81-B26E-44A9-839F-7F8E3029C582}" srcOrd="0" destOrd="0" presId="urn:microsoft.com/office/officeart/2008/layout/AlternatingHexagons"/>
    <dgm:cxn modelId="{548FCBC3-9740-4D40-A2C0-6B8D20176675}" type="presOf" srcId="{4F4A7DDD-119B-443C-B780-62B0F823934E}" destId="{61BFF77B-D4BF-4EB6-B750-BF0A3E1147D3}" srcOrd="0" destOrd="0" presId="urn:microsoft.com/office/officeart/2008/layout/AlternatingHexagons"/>
    <dgm:cxn modelId="{F20F0ADD-C7A6-44D9-BD34-643FAF3F973B}" type="presOf" srcId="{C78267DF-DEC1-423D-8DF6-1540B917B2AA}" destId="{F5240144-4A24-4DFD-BD8E-DFB568B979C4}" srcOrd="0" destOrd="0" presId="urn:microsoft.com/office/officeart/2008/layout/AlternatingHexagons"/>
    <dgm:cxn modelId="{E9032C1E-901A-4B5D-8D4D-60F3CBB7CFB7}" srcId="{0CA972E6-98F9-41ED-B94F-ACB03A8AFD94}" destId="{D02986C6-65E9-4A11-AEA7-FC5C90277505}" srcOrd="3" destOrd="0" parTransId="{91E54EE3-E01A-4DCD-BD59-C08AF3CB2A51}" sibTransId="{47351952-7C9C-4A87-936E-F195AFCC66BE}"/>
    <dgm:cxn modelId="{01676C8F-8727-4ED6-A8EF-1B02538D9262}" srcId="{0CA972E6-98F9-41ED-B94F-ACB03A8AFD94}" destId="{0A58E969-1BF4-4838-9499-47A6D4EB4968}" srcOrd="2" destOrd="0" parTransId="{8421ED37-6019-4B81-9617-DD4F2FC5C2F9}" sibTransId="{1A3F5BC4-BD98-4830-91A9-61901612E8FE}"/>
    <dgm:cxn modelId="{47F9AB76-669E-4992-9A33-21F2D0644142}" srcId="{4F4A7DDD-119B-443C-B780-62B0F823934E}" destId="{13E52924-8B97-4EAE-8BB6-8474D4CAF8EA}" srcOrd="0" destOrd="0" parTransId="{8DE374DA-ABC6-4882-BFAE-3BEF2263B39D}" sibTransId="{6CF00899-DEE7-47A0-8604-FF05A8BEF5C9}"/>
    <dgm:cxn modelId="{764E91E7-0CA8-418B-BD47-7B91C0984B57}" type="presOf" srcId="{AF7C82CE-BCFC-4B47-BB13-999BDE6578F8}" destId="{5B4448FD-BC76-42BF-8F7D-07D15CA04AA0}" srcOrd="0" destOrd="0" presId="urn:microsoft.com/office/officeart/2008/layout/AlternatingHexagons"/>
    <dgm:cxn modelId="{D8D3329F-E51D-4ED3-A6B4-C5388B838FD1}" srcId="{0A58E969-1BF4-4838-9499-47A6D4EB4968}" destId="{AF7C82CE-BCFC-4B47-BB13-999BDE6578F8}" srcOrd="0" destOrd="0" parTransId="{6F31E40F-B81E-49F5-927A-C07160BACC22}" sibTransId="{A8977B54-FAE2-4D6F-A46F-753FBAF3D4FB}"/>
    <dgm:cxn modelId="{C084F052-8041-47D4-9393-DEE251DE6879}" type="presOf" srcId="{47351952-7C9C-4A87-936E-F195AFCC66BE}" destId="{F5302DE7-1199-4ED7-8406-6796A6F5E257}" srcOrd="0" destOrd="0" presId="urn:microsoft.com/office/officeart/2008/layout/AlternatingHexagons"/>
    <dgm:cxn modelId="{24BB4391-4416-4EBA-83AC-F7BB9700905C}" type="presOf" srcId="{1A3F5BC4-BD98-4830-91A9-61901612E8FE}" destId="{1DFAA48A-AC31-418A-B910-5FBDD370FE4A}" srcOrd="0" destOrd="0" presId="urn:microsoft.com/office/officeart/2008/layout/AlternatingHexagons"/>
    <dgm:cxn modelId="{BF70852D-F8CE-43F4-9454-897852759661}" srcId="{0CA972E6-98F9-41ED-B94F-ACB03A8AFD94}" destId="{4F4A7DDD-119B-443C-B780-62B0F823934E}" srcOrd="1" destOrd="0" parTransId="{F8BCA0D3-45FA-41B5-8D3C-06191CB1AE26}" sibTransId="{F4858CD3-9F92-4C99-A7C0-EC398695155A}"/>
    <dgm:cxn modelId="{0F2E21A5-7B9D-45C1-B18C-D9EF0493BC5B}" type="presParOf" srcId="{9CF23C9B-F796-4F80-AF24-BD2E8FBC9327}" destId="{86D8F580-4F1B-45EC-8F85-9343D42B63AA}" srcOrd="0" destOrd="0" presId="urn:microsoft.com/office/officeart/2008/layout/AlternatingHexagons"/>
    <dgm:cxn modelId="{4D5E9910-B17A-484C-B178-002C6E347C7B}" type="presParOf" srcId="{86D8F580-4F1B-45EC-8F85-9343D42B63AA}" destId="{6ACAB628-BF70-4673-BE26-312431C54892}" srcOrd="0" destOrd="0" presId="urn:microsoft.com/office/officeart/2008/layout/AlternatingHexagons"/>
    <dgm:cxn modelId="{9F532832-C602-4294-B548-D15852800F55}" type="presParOf" srcId="{86D8F580-4F1B-45EC-8F85-9343D42B63AA}" destId="{BC6F9978-9D70-40B7-8AEB-0E2275174BC5}" srcOrd="1" destOrd="0" presId="urn:microsoft.com/office/officeart/2008/layout/AlternatingHexagons"/>
    <dgm:cxn modelId="{BD723310-E165-43B4-84C4-BCF072CC6546}" type="presParOf" srcId="{86D8F580-4F1B-45EC-8F85-9343D42B63AA}" destId="{8D0D61D2-FE21-4A69-9AB9-89291F40429E}" srcOrd="2" destOrd="0" presId="urn:microsoft.com/office/officeart/2008/layout/AlternatingHexagons"/>
    <dgm:cxn modelId="{9C640BFD-FD12-4B64-AF18-BE43E4ADBD3D}" type="presParOf" srcId="{86D8F580-4F1B-45EC-8F85-9343D42B63AA}" destId="{15370FB3-B50C-44D1-AE60-B635356A1099}" srcOrd="3" destOrd="0" presId="urn:microsoft.com/office/officeart/2008/layout/AlternatingHexagons"/>
    <dgm:cxn modelId="{11325168-325C-4AF5-B6F0-89C52CD6E970}" type="presParOf" srcId="{86D8F580-4F1B-45EC-8F85-9343D42B63AA}" destId="{F5240144-4A24-4DFD-BD8E-DFB568B979C4}" srcOrd="4" destOrd="0" presId="urn:microsoft.com/office/officeart/2008/layout/AlternatingHexagons"/>
    <dgm:cxn modelId="{3E86C646-3DBC-43B0-936E-6DFD38C20EBB}" type="presParOf" srcId="{9CF23C9B-F796-4F80-AF24-BD2E8FBC9327}" destId="{A29C1C39-52C5-4662-A875-5E57AAA35B6C}" srcOrd="1" destOrd="0" presId="urn:microsoft.com/office/officeart/2008/layout/AlternatingHexagons"/>
    <dgm:cxn modelId="{CB7CE8CD-E216-4EC3-8FFF-11C5F51B6F84}" type="presParOf" srcId="{9CF23C9B-F796-4F80-AF24-BD2E8FBC9327}" destId="{FC678866-B8AD-4605-8D39-51D17D488206}" srcOrd="2" destOrd="0" presId="urn:microsoft.com/office/officeart/2008/layout/AlternatingHexagons"/>
    <dgm:cxn modelId="{652A2ADE-A0A3-4051-9430-CC025745EA24}" type="presParOf" srcId="{FC678866-B8AD-4605-8D39-51D17D488206}" destId="{61BFF77B-D4BF-4EB6-B750-BF0A3E1147D3}" srcOrd="0" destOrd="0" presId="urn:microsoft.com/office/officeart/2008/layout/AlternatingHexagons"/>
    <dgm:cxn modelId="{FDAB2AC1-3EB3-4D3B-BEFE-EE932F2F986F}" type="presParOf" srcId="{FC678866-B8AD-4605-8D39-51D17D488206}" destId="{C308DF8F-3752-4116-9D64-A588B4A6D9E6}" srcOrd="1" destOrd="0" presId="urn:microsoft.com/office/officeart/2008/layout/AlternatingHexagons"/>
    <dgm:cxn modelId="{67BD6D22-9AF4-42BE-AAF5-BAC3B033686D}" type="presParOf" srcId="{FC678866-B8AD-4605-8D39-51D17D488206}" destId="{7DA2801F-49C4-4015-AB38-FE0008562BD2}" srcOrd="2" destOrd="0" presId="urn:microsoft.com/office/officeart/2008/layout/AlternatingHexagons"/>
    <dgm:cxn modelId="{AD952C28-9E17-4916-AD59-B9C51C3D27DA}" type="presParOf" srcId="{FC678866-B8AD-4605-8D39-51D17D488206}" destId="{3A0A188B-BA34-4339-83EA-5139DD35D615}" srcOrd="3" destOrd="0" presId="urn:microsoft.com/office/officeart/2008/layout/AlternatingHexagons"/>
    <dgm:cxn modelId="{E8C37B5C-AA9F-4CCF-8446-CD3B8AA0EA16}" type="presParOf" srcId="{FC678866-B8AD-4605-8D39-51D17D488206}" destId="{CC514ED4-FD7D-4CFB-9810-9F13173C3678}" srcOrd="4" destOrd="0" presId="urn:microsoft.com/office/officeart/2008/layout/AlternatingHexagons"/>
    <dgm:cxn modelId="{F671912C-460A-4023-A246-5A7F8B9A13FA}" type="presParOf" srcId="{9CF23C9B-F796-4F80-AF24-BD2E8FBC9327}" destId="{C0115904-BE13-4A57-B9BE-40B69E377008}" srcOrd="3" destOrd="0" presId="urn:microsoft.com/office/officeart/2008/layout/AlternatingHexagons"/>
    <dgm:cxn modelId="{FF3F7478-6B3C-44C9-AB85-F5DDEE89BFE2}" type="presParOf" srcId="{9CF23C9B-F796-4F80-AF24-BD2E8FBC9327}" destId="{B77E55C5-F042-4635-8F43-53BA9A661FF5}" srcOrd="4" destOrd="0" presId="urn:microsoft.com/office/officeart/2008/layout/AlternatingHexagons"/>
    <dgm:cxn modelId="{9F1EDAC6-EDE1-4C4C-AB49-6952CED28601}" type="presParOf" srcId="{B77E55C5-F042-4635-8F43-53BA9A661FF5}" destId="{BE07D716-597F-4F2B-88DB-C928D3F1FD11}" srcOrd="0" destOrd="0" presId="urn:microsoft.com/office/officeart/2008/layout/AlternatingHexagons"/>
    <dgm:cxn modelId="{4420AC99-78CE-4E11-B3F0-07A9BAC9F597}" type="presParOf" srcId="{B77E55C5-F042-4635-8F43-53BA9A661FF5}" destId="{5B4448FD-BC76-42BF-8F7D-07D15CA04AA0}" srcOrd="1" destOrd="0" presId="urn:microsoft.com/office/officeart/2008/layout/AlternatingHexagons"/>
    <dgm:cxn modelId="{89796DB1-C00B-46C0-BF8F-E5D90605A9E8}" type="presParOf" srcId="{B77E55C5-F042-4635-8F43-53BA9A661FF5}" destId="{4ECEDA3D-20EB-45B0-9A2E-E16D9B71DD90}" srcOrd="2" destOrd="0" presId="urn:microsoft.com/office/officeart/2008/layout/AlternatingHexagons"/>
    <dgm:cxn modelId="{2F5511E9-9190-482E-9D7A-A4E134B5EC72}" type="presParOf" srcId="{B77E55C5-F042-4635-8F43-53BA9A661FF5}" destId="{3693999A-FED0-4A9E-9B52-59C68F164BD7}" srcOrd="3" destOrd="0" presId="urn:microsoft.com/office/officeart/2008/layout/AlternatingHexagons"/>
    <dgm:cxn modelId="{21A02FB4-7EF9-470D-BB8E-FC711E7FA6BC}" type="presParOf" srcId="{B77E55C5-F042-4635-8F43-53BA9A661FF5}" destId="{1DFAA48A-AC31-418A-B910-5FBDD370FE4A}" srcOrd="4" destOrd="0" presId="urn:microsoft.com/office/officeart/2008/layout/AlternatingHexagons"/>
    <dgm:cxn modelId="{AF4BA958-47A9-4CD1-AAD3-994ED00A110C}" type="presParOf" srcId="{9CF23C9B-F796-4F80-AF24-BD2E8FBC9327}" destId="{301C5EA4-2313-4792-96F4-C5A3331F19FB}" srcOrd="5" destOrd="0" presId="urn:microsoft.com/office/officeart/2008/layout/AlternatingHexagons"/>
    <dgm:cxn modelId="{8115AF82-8F94-41E9-A514-13C098CEED66}" type="presParOf" srcId="{9CF23C9B-F796-4F80-AF24-BD2E8FBC9327}" destId="{56D31787-45C7-4B7F-BEF1-DDA896CDCEBE}" srcOrd="6" destOrd="0" presId="urn:microsoft.com/office/officeart/2008/layout/AlternatingHexagons"/>
    <dgm:cxn modelId="{6958CC7A-BBB6-4A96-830E-5BF6F1FCF19B}" type="presParOf" srcId="{56D31787-45C7-4B7F-BEF1-DDA896CDCEBE}" destId="{79E8FA81-B26E-44A9-839F-7F8E3029C582}" srcOrd="0" destOrd="0" presId="urn:microsoft.com/office/officeart/2008/layout/AlternatingHexagons"/>
    <dgm:cxn modelId="{BAF47A36-53A6-4180-A7E9-70FDD848921A}" type="presParOf" srcId="{56D31787-45C7-4B7F-BEF1-DDA896CDCEBE}" destId="{BF894019-E893-43D3-9FB6-A3ED816FAA31}" srcOrd="1" destOrd="0" presId="urn:microsoft.com/office/officeart/2008/layout/AlternatingHexagons"/>
    <dgm:cxn modelId="{D93980E2-AE32-4ADA-91F4-15618CF42F39}" type="presParOf" srcId="{56D31787-45C7-4B7F-BEF1-DDA896CDCEBE}" destId="{675B28A6-B00D-4ADC-8BB8-7347FEC822A8}" srcOrd="2" destOrd="0" presId="urn:microsoft.com/office/officeart/2008/layout/AlternatingHexagons"/>
    <dgm:cxn modelId="{FD17E861-2CF0-44B0-AAC8-6858FBDBC995}" type="presParOf" srcId="{56D31787-45C7-4B7F-BEF1-DDA896CDCEBE}" destId="{EF9CC6FB-4171-470A-8C4E-774688C3AC68}" srcOrd="3" destOrd="0" presId="urn:microsoft.com/office/officeart/2008/layout/AlternatingHexagons"/>
    <dgm:cxn modelId="{18686A35-2C2D-443E-9FA5-F1D4D852D474}" type="presParOf" srcId="{56D31787-45C7-4B7F-BEF1-DDA896CDCEBE}" destId="{F5302DE7-1199-4ED7-8406-6796A6F5E257}" srcOrd="4" destOrd="0" presId="urn:microsoft.com/office/officeart/2008/layout/AlternatingHexagon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9A630B3-5480-4B75-97D2-9C3C371AC737}" type="doc">
      <dgm:prSet loTypeId="urn:microsoft.com/office/officeart/2008/layout/HorizontalMultiLevelHierarchy" loCatId="hierarchy" qsTypeId="urn:microsoft.com/office/officeart/2005/8/quickstyle/3d4" qsCatId="3D" csTypeId="urn:microsoft.com/office/officeart/2005/8/colors/accent4_5" csCatId="accent4" phldr="1"/>
      <dgm:spPr/>
      <dgm:t>
        <a:bodyPr/>
        <a:lstStyle/>
        <a:p>
          <a:endParaRPr lang="ru-RU"/>
        </a:p>
      </dgm:t>
    </dgm:pt>
    <dgm:pt modelId="{2A104548-5289-4623-8E86-4497DF2D94CA}">
      <dgm:prSet phldrT="[Текст]" custT="1"/>
      <dgm:spPr/>
      <dgm:t>
        <a:bodyPr/>
        <a:lstStyle/>
        <a:p>
          <a:r>
            <a:rPr lang="ru-RU" sz="1400" dirty="0" smtClean="0">
              <a:solidFill>
                <a:schemeClr val="bg2">
                  <a:lumMod val="25000"/>
                </a:schemeClr>
              </a:solidFill>
              <a:latin typeface="Times New Roman" panose="02020603050405020304" pitchFamily="18" charset="0"/>
              <a:cs typeface="Times New Roman" panose="02020603050405020304" pitchFamily="18" charset="0"/>
            </a:rPr>
            <a:t>внесение проекта муниципального правового акта на рассмотрение в правотворческий орган в порядке правотворческой инициативы</a:t>
          </a:r>
          <a:endParaRPr lang="ru-RU" sz="1400" dirty="0">
            <a:solidFill>
              <a:schemeClr val="bg2">
                <a:lumMod val="25000"/>
              </a:schemeClr>
            </a:solidFill>
            <a:latin typeface="Times New Roman" panose="02020603050405020304" pitchFamily="18" charset="0"/>
            <a:cs typeface="Times New Roman" panose="02020603050405020304" pitchFamily="18" charset="0"/>
          </a:endParaRPr>
        </a:p>
      </dgm:t>
    </dgm:pt>
    <dgm:pt modelId="{53E527A8-8B75-46B8-A68A-D8942ED49AF5}" type="parTrans" cxnId="{8F6CB964-EBC1-4C18-A30C-D248388C8BEC}">
      <dgm:prSet/>
      <dgm:spPr/>
      <dgm:t>
        <a:bodyPr/>
        <a:lstStyle/>
        <a:p>
          <a:endParaRPr lang="ru-RU"/>
        </a:p>
      </dgm:t>
    </dgm:pt>
    <dgm:pt modelId="{00F0C109-BBBF-47FE-ADC4-DB553E5E1D25}" type="sibTrans" cxnId="{8F6CB964-EBC1-4C18-A30C-D248388C8BEC}">
      <dgm:prSet/>
      <dgm:spPr/>
      <dgm:t>
        <a:bodyPr/>
        <a:lstStyle/>
        <a:p>
          <a:endParaRPr lang="ru-RU"/>
        </a:p>
      </dgm:t>
    </dgm:pt>
    <dgm:pt modelId="{E96B87BD-C0C3-4C62-8933-E795B8799E26}">
      <dgm:prSet phldrT="[Текст]" custT="1"/>
      <dgm:spPr/>
      <dgm:t>
        <a:bodyPr/>
        <a:lstStyle/>
        <a:p>
          <a:r>
            <a:rPr lang="ru-RU" sz="1400" dirty="0" smtClean="0">
              <a:solidFill>
                <a:schemeClr val="bg2">
                  <a:lumMod val="25000"/>
                </a:schemeClr>
              </a:solidFill>
              <a:latin typeface="Times New Roman" panose="02020603050405020304" pitchFamily="18" charset="0"/>
              <a:cs typeface="Times New Roman" panose="02020603050405020304" pitchFamily="18" charset="0"/>
            </a:rPr>
            <a:t>проведение правовой и иной экспертизы, составление экономико-финансового обоснования проекта муниципального правового акта</a:t>
          </a:r>
          <a:endParaRPr lang="ru-RU" sz="1400" dirty="0">
            <a:solidFill>
              <a:schemeClr val="bg2">
                <a:lumMod val="25000"/>
              </a:schemeClr>
            </a:solidFill>
            <a:latin typeface="Times New Roman" panose="02020603050405020304" pitchFamily="18" charset="0"/>
            <a:cs typeface="Times New Roman" panose="02020603050405020304" pitchFamily="18" charset="0"/>
          </a:endParaRPr>
        </a:p>
      </dgm:t>
    </dgm:pt>
    <dgm:pt modelId="{CE0073EC-DD11-453F-80E9-EFC82388FBEF}" type="parTrans" cxnId="{F23DC374-8D75-4527-976B-5F0B7F9AC0F0}">
      <dgm:prSet/>
      <dgm:spPr/>
      <dgm:t>
        <a:bodyPr/>
        <a:lstStyle/>
        <a:p>
          <a:endParaRPr lang="ru-RU"/>
        </a:p>
      </dgm:t>
    </dgm:pt>
    <dgm:pt modelId="{65E03911-D965-4380-8CC1-BAD5C16F9CD5}" type="sibTrans" cxnId="{F23DC374-8D75-4527-976B-5F0B7F9AC0F0}">
      <dgm:prSet/>
      <dgm:spPr/>
      <dgm:t>
        <a:bodyPr/>
        <a:lstStyle/>
        <a:p>
          <a:endParaRPr lang="ru-RU"/>
        </a:p>
      </dgm:t>
    </dgm:pt>
    <dgm:pt modelId="{ED0C46CF-B7D1-4DFB-86F4-E1C3990B35D2}">
      <dgm:prSet phldrT="[Текст]" custT="1"/>
      <dgm:spPr/>
      <dgm:t>
        <a:bodyPr/>
        <a:lstStyle/>
        <a:p>
          <a:r>
            <a:rPr lang="ru-RU" sz="1400" dirty="0" smtClean="0">
              <a:solidFill>
                <a:schemeClr val="bg2">
                  <a:lumMod val="25000"/>
                </a:schemeClr>
              </a:solidFill>
              <a:latin typeface="Times New Roman" panose="02020603050405020304" pitchFamily="18" charset="0"/>
              <a:cs typeface="Times New Roman" panose="02020603050405020304" pitchFamily="18" charset="0"/>
            </a:rPr>
            <a:t>рассмотрение и принятие проекта муниципального правового акта правотворческим органом</a:t>
          </a:r>
          <a:endParaRPr lang="ru-RU" sz="1400" dirty="0">
            <a:solidFill>
              <a:schemeClr val="bg2">
                <a:lumMod val="25000"/>
              </a:schemeClr>
            </a:solidFill>
            <a:latin typeface="Times New Roman" panose="02020603050405020304" pitchFamily="18" charset="0"/>
            <a:cs typeface="Times New Roman" panose="02020603050405020304" pitchFamily="18" charset="0"/>
          </a:endParaRPr>
        </a:p>
      </dgm:t>
    </dgm:pt>
    <dgm:pt modelId="{7FD9E12B-AE62-45BD-AFA5-D1112087BF32}" type="parTrans" cxnId="{B198DBC7-621D-459F-879B-307E3ADD362F}">
      <dgm:prSet/>
      <dgm:spPr/>
      <dgm:t>
        <a:bodyPr/>
        <a:lstStyle/>
        <a:p>
          <a:endParaRPr lang="ru-RU"/>
        </a:p>
      </dgm:t>
    </dgm:pt>
    <dgm:pt modelId="{D8B03BCE-3384-4191-B4F1-E7887B6FC4A0}" type="sibTrans" cxnId="{B198DBC7-621D-459F-879B-307E3ADD362F}">
      <dgm:prSet/>
      <dgm:spPr/>
      <dgm:t>
        <a:bodyPr/>
        <a:lstStyle/>
        <a:p>
          <a:endParaRPr lang="ru-RU"/>
        </a:p>
      </dgm:t>
    </dgm:pt>
    <dgm:pt modelId="{F476033C-70ED-42AE-9EA6-7A9340F27DCD}">
      <dgm:prSet phldrT="[Текст]" custT="1"/>
      <dgm:spPr/>
      <dgm:t>
        <a:bodyPr/>
        <a:lstStyle/>
        <a:p>
          <a:r>
            <a:rPr lang="ru-RU" sz="1400" dirty="0" smtClean="0">
              <a:solidFill>
                <a:schemeClr val="bg2">
                  <a:lumMod val="25000"/>
                </a:schemeClr>
              </a:solidFill>
              <a:latin typeface="Times New Roman" panose="02020603050405020304" pitchFamily="18" charset="0"/>
              <a:cs typeface="Times New Roman" panose="02020603050405020304" pitchFamily="18" charset="0"/>
            </a:rPr>
            <a:t>подготовка проекта муниципального правового акта</a:t>
          </a:r>
          <a:endParaRPr lang="ru-RU" sz="1400" dirty="0">
            <a:solidFill>
              <a:schemeClr val="bg2">
                <a:lumMod val="25000"/>
              </a:schemeClr>
            </a:solidFill>
            <a:latin typeface="Times New Roman" panose="02020603050405020304" pitchFamily="18" charset="0"/>
            <a:cs typeface="Times New Roman" panose="02020603050405020304" pitchFamily="18" charset="0"/>
          </a:endParaRPr>
        </a:p>
      </dgm:t>
    </dgm:pt>
    <dgm:pt modelId="{5CC769E5-0F47-4760-9414-BC7507AFD5CD}" type="sibTrans" cxnId="{AD225569-E8A4-4487-997B-DC64B4D149C8}">
      <dgm:prSet/>
      <dgm:spPr/>
      <dgm:t>
        <a:bodyPr/>
        <a:lstStyle/>
        <a:p>
          <a:endParaRPr lang="ru-RU"/>
        </a:p>
      </dgm:t>
    </dgm:pt>
    <dgm:pt modelId="{E38275FC-2A28-4D87-A5EF-9AA28140764B}" type="parTrans" cxnId="{AD225569-E8A4-4487-997B-DC64B4D149C8}">
      <dgm:prSet/>
      <dgm:spPr/>
      <dgm:t>
        <a:bodyPr/>
        <a:lstStyle/>
        <a:p>
          <a:endParaRPr lang="ru-RU"/>
        </a:p>
      </dgm:t>
    </dgm:pt>
    <dgm:pt modelId="{CE3AE7C5-E159-4519-8770-9B777D68457A}">
      <dgm:prSet custT="1"/>
      <dgm:spPr/>
      <dgm:t>
        <a:bodyPr/>
        <a:lstStyle/>
        <a:p>
          <a:r>
            <a:rPr lang="ru-RU" sz="1400" dirty="0" smtClean="0">
              <a:solidFill>
                <a:schemeClr val="bg2">
                  <a:lumMod val="25000"/>
                </a:schemeClr>
              </a:solidFill>
              <a:latin typeface="Times New Roman" panose="02020603050405020304" pitchFamily="18" charset="0"/>
              <a:cs typeface="Times New Roman" panose="02020603050405020304" pitchFamily="18" charset="0"/>
            </a:rPr>
            <a:t>подписание, обнародование (официальное опубликование) принятого муниципального правового акта, вступление в силу муниципального правового акта</a:t>
          </a:r>
          <a:endParaRPr lang="ru-RU" sz="1400" dirty="0">
            <a:solidFill>
              <a:schemeClr val="bg2">
                <a:lumMod val="25000"/>
              </a:schemeClr>
            </a:solidFill>
            <a:latin typeface="Times New Roman" panose="02020603050405020304" pitchFamily="18" charset="0"/>
            <a:cs typeface="Times New Roman" panose="02020603050405020304" pitchFamily="18" charset="0"/>
          </a:endParaRPr>
        </a:p>
      </dgm:t>
    </dgm:pt>
    <dgm:pt modelId="{19165346-4A9F-4C75-B1AD-B45F191BCFC5}" type="parTrans" cxnId="{7A14004C-208D-4278-BE5B-C21C65495CC4}">
      <dgm:prSet/>
      <dgm:spPr/>
      <dgm:t>
        <a:bodyPr/>
        <a:lstStyle/>
        <a:p>
          <a:endParaRPr lang="ru-RU"/>
        </a:p>
      </dgm:t>
    </dgm:pt>
    <dgm:pt modelId="{163D2EA3-F8A4-4E6A-A401-082298FB7F71}" type="sibTrans" cxnId="{7A14004C-208D-4278-BE5B-C21C65495CC4}">
      <dgm:prSet/>
      <dgm:spPr/>
      <dgm:t>
        <a:bodyPr/>
        <a:lstStyle/>
        <a:p>
          <a:endParaRPr lang="ru-RU"/>
        </a:p>
      </dgm:t>
    </dgm:pt>
    <dgm:pt modelId="{8573DA0C-BD74-4798-9E15-2B53B8810618}" type="pres">
      <dgm:prSet presAssocID="{D9A630B3-5480-4B75-97D2-9C3C371AC737}" presName="Name0" presStyleCnt="0">
        <dgm:presLayoutVars>
          <dgm:chPref val="1"/>
          <dgm:dir/>
          <dgm:animOne val="branch"/>
          <dgm:animLvl val="lvl"/>
          <dgm:resizeHandles val="exact"/>
        </dgm:presLayoutVars>
      </dgm:prSet>
      <dgm:spPr/>
      <dgm:t>
        <a:bodyPr/>
        <a:lstStyle/>
        <a:p>
          <a:endParaRPr lang="ru-RU"/>
        </a:p>
      </dgm:t>
    </dgm:pt>
    <dgm:pt modelId="{34B8A6DE-2831-4A83-8628-F606191F7D0A}" type="pres">
      <dgm:prSet presAssocID="{F476033C-70ED-42AE-9EA6-7A9340F27DCD}" presName="root1" presStyleCnt="0"/>
      <dgm:spPr/>
    </dgm:pt>
    <dgm:pt modelId="{94A27510-51B8-45D7-9D37-75FEF86EA376}" type="pres">
      <dgm:prSet presAssocID="{F476033C-70ED-42AE-9EA6-7A9340F27DCD}" presName="LevelOneTextNode" presStyleLbl="node0" presStyleIdx="0" presStyleCnt="1" custAng="5400000" custScaleX="111343" custScaleY="33046" custLinFactX="-40555" custLinFactNeighborX="-100000" custLinFactNeighborY="-39034">
        <dgm:presLayoutVars>
          <dgm:chPref val="3"/>
        </dgm:presLayoutVars>
      </dgm:prSet>
      <dgm:spPr/>
      <dgm:t>
        <a:bodyPr/>
        <a:lstStyle/>
        <a:p>
          <a:endParaRPr lang="ru-RU"/>
        </a:p>
      </dgm:t>
    </dgm:pt>
    <dgm:pt modelId="{82E5E686-9EA3-463B-AD80-347CAF7894D2}" type="pres">
      <dgm:prSet presAssocID="{F476033C-70ED-42AE-9EA6-7A9340F27DCD}" presName="level2hierChild" presStyleCnt="0"/>
      <dgm:spPr/>
    </dgm:pt>
    <dgm:pt modelId="{6E6FCE33-6D5A-48E8-A227-05B0EEDF4ECD}" type="pres">
      <dgm:prSet presAssocID="{53E527A8-8B75-46B8-A68A-D8942ED49AF5}" presName="conn2-1" presStyleLbl="parChTrans1D2" presStyleIdx="0" presStyleCnt="4"/>
      <dgm:spPr/>
      <dgm:t>
        <a:bodyPr/>
        <a:lstStyle/>
        <a:p>
          <a:endParaRPr lang="ru-RU"/>
        </a:p>
      </dgm:t>
    </dgm:pt>
    <dgm:pt modelId="{7DEAF618-400C-40BB-8021-5402C472E6A4}" type="pres">
      <dgm:prSet presAssocID="{53E527A8-8B75-46B8-A68A-D8942ED49AF5}" presName="connTx" presStyleLbl="parChTrans1D2" presStyleIdx="0" presStyleCnt="4"/>
      <dgm:spPr/>
      <dgm:t>
        <a:bodyPr/>
        <a:lstStyle/>
        <a:p>
          <a:endParaRPr lang="ru-RU"/>
        </a:p>
      </dgm:t>
    </dgm:pt>
    <dgm:pt modelId="{5B7E66E4-8066-4F3C-ABB4-BAAD421C4860}" type="pres">
      <dgm:prSet presAssocID="{2A104548-5289-4623-8E86-4497DF2D94CA}" presName="root2" presStyleCnt="0"/>
      <dgm:spPr/>
    </dgm:pt>
    <dgm:pt modelId="{29E5ACD5-E876-45FE-9024-46B061387849}" type="pres">
      <dgm:prSet presAssocID="{2A104548-5289-4623-8E86-4497DF2D94CA}" presName="LevelTwoTextNode" presStyleLbl="node2" presStyleIdx="0" presStyleCnt="4" custScaleX="171295" custScaleY="99403" custLinFactNeighborX="17196" custLinFactNeighborY="1585">
        <dgm:presLayoutVars>
          <dgm:chPref val="3"/>
        </dgm:presLayoutVars>
      </dgm:prSet>
      <dgm:spPr/>
      <dgm:t>
        <a:bodyPr/>
        <a:lstStyle/>
        <a:p>
          <a:endParaRPr lang="ru-RU"/>
        </a:p>
      </dgm:t>
    </dgm:pt>
    <dgm:pt modelId="{459C96C0-9B72-46B9-A9EB-4ED626722AE7}" type="pres">
      <dgm:prSet presAssocID="{2A104548-5289-4623-8E86-4497DF2D94CA}" presName="level3hierChild" presStyleCnt="0"/>
      <dgm:spPr/>
    </dgm:pt>
    <dgm:pt modelId="{3C2B6511-164A-4A9A-9048-3CF5C46F0CA3}" type="pres">
      <dgm:prSet presAssocID="{CE0073EC-DD11-453F-80E9-EFC82388FBEF}" presName="conn2-1" presStyleLbl="parChTrans1D2" presStyleIdx="1" presStyleCnt="4"/>
      <dgm:spPr/>
      <dgm:t>
        <a:bodyPr/>
        <a:lstStyle/>
        <a:p>
          <a:endParaRPr lang="ru-RU"/>
        </a:p>
      </dgm:t>
    </dgm:pt>
    <dgm:pt modelId="{BEAF8FA5-1990-47AD-B016-0A88A6DB717F}" type="pres">
      <dgm:prSet presAssocID="{CE0073EC-DD11-453F-80E9-EFC82388FBEF}" presName="connTx" presStyleLbl="parChTrans1D2" presStyleIdx="1" presStyleCnt="4"/>
      <dgm:spPr/>
      <dgm:t>
        <a:bodyPr/>
        <a:lstStyle/>
        <a:p>
          <a:endParaRPr lang="ru-RU"/>
        </a:p>
      </dgm:t>
    </dgm:pt>
    <dgm:pt modelId="{3F552D3A-E58F-4EC2-B3F9-67C18DC94401}" type="pres">
      <dgm:prSet presAssocID="{E96B87BD-C0C3-4C62-8933-E795B8799E26}" presName="root2" presStyleCnt="0"/>
      <dgm:spPr/>
    </dgm:pt>
    <dgm:pt modelId="{AD09B4EF-4301-4BFA-B89F-4AF57ADBA825}" type="pres">
      <dgm:prSet presAssocID="{E96B87BD-C0C3-4C62-8933-E795B8799E26}" presName="LevelTwoTextNode" presStyleLbl="node2" presStyleIdx="1" presStyleCnt="4" custScaleX="171295" custScaleY="96951" custLinFactNeighborX="17196" custLinFactNeighborY="-18642">
        <dgm:presLayoutVars>
          <dgm:chPref val="3"/>
        </dgm:presLayoutVars>
      </dgm:prSet>
      <dgm:spPr/>
      <dgm:t>
        <a:bodyPr/>
        <a:lstStyle/>
        <a:p>
          <a:endParaRPr lang="ru-RU"/>
        </a:p>
      </dgm:t>
    </dgm:pt>
    <dgm:pt modelId="{D0783957-D08C-4D6B-B96E-29A8F95C8BEB}" type="pres">
      <dgm:prSet presAssocID="{E96B87BD-C0C3-4C62-8933-E795B8799E26}" presName="level3hierChild" presStyleCnt="0"/>
      <dgm:spPr/>
    </dgm:pt>
    <dgm:pt modelId="{F51E1DFD-1171-41CC-A803-44FAACF7E12C}" type="pres">
      <dgm:prSet presAssocID="{7FD9E12B-AE62-45BD-AFA5-D1112087BF32}" presName="conn2-1" presStyleLbl="parChTrans1D2" presStyleIdx="2" presStyleCnt="4"/>
      <dgm:spPr/>
      <dgm:t>
        <a:bodyPr/>
        <a:lstStyle/>
        <a:p>
          <a:endParaRPr lang="ru-RU"/>
        </a:p>
      </dgm:t>
    </dgm:pt>
    <dgm:pt modelId="{FA82D65F-1F0F-4634-853A-7EECD2C6B79E}" type="pres">
      <dgm:prSet presAssocID="{7FD9E12B-AE62-45BD-AFA5-D1112087BF32}" presName="connTx" presStyleLbl="parChTrans1D2" presStyleIdx="2" presStyleCnt="4"/>
      <dgm:spPr/>
      <dgm:t>
        <a:bodyPr/>
        <a:lstStyle/>
        <a:p>
          <a:endParaRPr lang="ru-RU"/>
        </a:p>
      </dgm:t>
    </dgm:pt>
    <dgm:pt modelId="{8FD93575-239B-42D3-A609-C6B929E95782}" type="pres">
      <dgm:prSet presAssocID="{ED0C46CF-B7D1-4DFB-86F4-E1C3990B35D2}" presName="root2" presStyleCnt="0"/>
      <dgm:spPr/>
    </dgm:pt>
    <dgm:pt modelId="{8CAE5A2D-C642-4F0C-8AA2-207A686EE73D}" type="pres">
      <dgm:prSet presAssocID="{ED0C46CF-B7D1-4DFB-86F4-E1C3990B35D2}" presName="LevelTwoTextNode" presStyleLbl="node2" presStyleIdx="2" presStyleCnt="4" custScaleX="172120" custScaleY="103702" custLinFactNeighborX="17196" custLinFactNeighborY="-37758">
        <dgm:presLayoutVars>
          <dgm:chPref val="3"/>
        </dgm:presLayoutVars>
      </dgm:prSet>
      <dgm:spPr/>
      <dgm:t>
        <a:bodyPr/>
        <a:lstStyle/>
        <a:p>
          <a:endParaRPr lang="ru-RU"/>
        </a:p>
      </dgm:t>
    </dgm:pt>
    <dgm:pt modelId="{46F55FDB-7ED2-4F23-A232-5CE5E11D1674}" type="pres">
      <dgm:prSet presAssocID="{ED0C46CF-B7D1-4DFB-86F4-E1C3990B35D2}" presName="level3hierChild" presStyleCnt="0"/>
      <dgm:spPr/>
    </dgm:pt>
    <dgm:pt modelId="{650F251B-E3CF-45D8-AB47-48B0DE20D26E}" type="pres">
      <dgm:prSet presAssocID="{19165346-4A9F-4C75-B1AD-B45F191BCFC5}" presName="conn2-1" presStyleLbl="parChTrans1D2" presStyleIdx="3" presStyleCnt="4"/>
      <dgm:spPr/>
      <dgm:t>
        <a:bodyPr/>
        <a:lstStyle/>
        <a:p>
          <a:endParaRPr lang="ru-RU"/>
        </a:p>
      </dgm:t>
    </dgm:pt>
    <dgm:pt modelId="{93552380-D1BB-4B52-807A-24421506C0F8}" type="pres">
      <dgm:prSet presAssocID="{19165346-4A9F-4C75-B1AD-B45F191BCFC5}" presName="connTx" presStyleLbl="parChTrans1D2" presStyleIdx="3" presStyleCnt="4"/>
      <dgm:spPr/>
      <dgm:t>
        <a:bodyPr/>
        <a:lstStyle/>
        <a:p>
          <a:endParaRPr lang="ru-RU"/>
        </a:p>
      </dgm:t>
    </dgm:pt>
    <dgm:pt modelId="{D9D58764-F6F2-4CCB-AD58-F07C7AAFF537}" type="pres">
      <dgm:prSet presAssocID="{CE3AE7C5-E159-4519-8770-9B777D68457A}" presName="root2" presStyleCnt="0"/>
      <dgm:spPr/>
    </dgm:pt>
    <dgm:pt modelId="{04DAE8B1-AF88-4D33-8092-83DFBE420216}" type="pres">
      <dgm:prSet presAssocID="{CE3AE7C5-E159-4519-8770-9B777D68457A}" presName="LevelTwoTextNode" presStyleLbl="node2" presStyleIdx="3" presStyleCnt="4" custScaleX="172120" custLinFactNeighborX="16310" custLinFactNeighborY="-54751">
        <dgm:presLayoutVars>
          <dgm:chPref val="3"/>
        </dgm:presLayoutVars>
      </dgm:prSet>
      <dgm:spPr/>
      <dgm:t>
        <a:bodyPr/>
        <a:lstStyle/>
        <a:p>
          <a:endParaRPr lang="ru-RU"/>
        </a:p>
      </dgm:t>
    </dgm:pt>
    <dgm:pt modelId="{180F68A7-0629-46BD-8BE2-B2342BD9D6DA}" type="pres">
      <dgm:prSet presAssocID="{CE3AE7C5-E159-4519-8770-9B777D68457A}" presName="level3hierChild" presStyleCnt="0"/>
      <dgm:spPr/>
    </dgm:pt>
  </dgm:ptLst>
  <dgm:cxnLst>
    <dgm:cxn modelId="{F23DC374-8D75-4527-976B-5F0B7F9AC0F0}" srcId="{F476033C-70ED-42AE-9EA6-7A9340F27DCD}" destId="{E96B87BD-C0C3-4C62-8933-E795B8799E26}" srcOrd="1" destOrd="0" parTransId="{CE0073EC-DD11-453F-80E9-EFC82388FBEF}" sibTransId="{65E03911-D965-4380-8CC1-BAD5C16F9CD5}"/>
    <dgm:cxn modelId="{97177D05-C8FC-4B69-B8A6-E96A986C0166}" type="presOf" srcId="{CE0073EC-DD11-453F-80E9-EFC82388FBEF}" destId="{BEAF8FA5-1990-47AD-B016-0A88A6DB717F}" srcOrd="1" destOrd="0" presId="urn:microsoft.com/office/officeart/2008/layout/HorizontalMultiLevelHierarchy"/>
    <dgm:cxn modelId="{202275C2-4D1E-496B-848E-A37F4521CF94}" type="presOf" srcId="{53E527A8-8B75-46B8-A68A-D8942ED49AF5}" destId="{6E6FCE33-6D5A-48E8-A227-05B0EEDF4ECD}" srcOrd="0" destOrd="0" presId="urn:microsoft.com/office/officeart/2008/layout/HorizontalMultiLevelHierarchy"/>
    <dgm:cxn modelId="{3EC60707-2DE1-419E-AD5B-CC8BB65FD7C8}" type="presOf" srcId="{7FD9E12B-AE62-45BD-AFA5-D1112087BF32}" destId="{FA82D65F-1F0F-4634-853A-7EECD2C6B79E}" srcOrd="1" destOrd="0" presId="urn:microsoft.com/office/officeart/2008/layout/HorizontalMultiLevelHierarchy"/>
    <dgm:cxn modelId="{80CC1C10-00AD-489A-B808-0835A41DAC37}" type="presOf" srcId="{19165346-4A9F-4C75-B1AD-B45F191BCFC5}" destId="{93552380-D1BB-4B52-807A-24421506C0F8}" srcOrd="1" destOrd="0" presId="urn:microsoft.com/office/officeart/2008/layout/HorizontalMultiLevelHierarchy"/>
    <dgm:cxn modelId="{9444F24B-DD76-495E-B787-20B852C55463}" type="presOf" srcId="{19165346-4A9F-4C75-B1AD-B45F191BCFC5}" destId="{650F251B-E3CF-45D8-AB47-48B0DE20D26E}" srcOrd="0" destOrd="0" presId="urn:microsoft.com/office/officeart/2008/layout/HorizontalMultiLevelHierarchy"/>
    <dgm:cxn modelId="{24B91493-FF28-4BF0-AF21-AD7F4C87633A}" type="presOf" srcId="{D9A630B3-5480-4B75-97D2-9C3C371AC737}" destId="{8573DA0C-BD74-4798-9E15-2B53B8810618}" srcOrd="0" destOrd="0" presId="urn:microsoft.com/office/officeart/2008/layout/HorizontalMultiLevelHierarchy"/>
    <dgm:cxn modelId="{29F0D771-8BEE-41BC-8A1B-CC5061BAADB7}" type="presOf" srcId="{7FD9E12B-AE62-45BD-AFA5-D1112087BF32}" destId="{F51E1DFD-1171-41CC-A803-44FAACF7E12C}" srcOrd="0" destOrd="0" presId="urn:microsoft.com/office/officeart/2008/layout/HorizontalMultiLevelHierarchy"/>
    <dgm:cxn modelId="{B198DBC7-621D-459F-879B-307E3ADD362F}" srcId="{F476033C-70ED-42AE-9EA6-7A9340F27DCD}" destId="{ED0C46CF-B7D1-4DFB-86F4-E1C3990B35D2}" srcOrd="2" destOrd="0" parTransId="{7FD9E12B-AE62-45BD-AFA5-D1112087BF32}" sibTransId="{D8B03BCE-3384-4191-B4F1-E7887B6FC4A0}"/>
    <dgm:cxn modelId="{D6192867-DE8B-4049-9402-CF66A6160EB0}" type="presOf" srcId="{CE3AE7C5-E159-4519-8770-9B777D68457A}" destId="{04DAE8B1-AF88-4D33-8092-83DFBE420216}" srcOrd="0" destOrd="0" presId="urn:microsoft.com/office/officeart/2008/layout/HorizontalMultiLevelHierarchy"/>
    <dgm:cxn modelId="{0129750B-41E5-4AF6-9B2F-85B55B9281FF}" type="presOf" srcId="{E96B87BD-C0C3-4C62-8933-E795B8799E26}" destId="{AD09B4EF-4301-4BFA-B89F-4AF57ADBA825}" srcOrd="0" destOrd="0" presId="urn:microsoft.com/office/officeart/2008/layout/HorizontalMultiLevelHierarchy"/>
    <dgm:cxn modelId="{7A14004C-208D-4278-BE5B-C21C65495CC4}" srcId="{F476033C-70ED-42AE-9EA6-7A9340F27DCD}" destId="{CE3AE7C5-E159-4519-8770-9B777D68457A}" srcOrd="3" destOrd="0" parTransId="{19165346-4A9F-4C75-B1AD-B45F191BCFC5}" sibTransId="{163D2EA3-F8A4-4E6A-A401-082298FB7F71}"/>
    <dgm:cxn modelId="{68A57082-FDBA-44E8-8231-02C4685F5DE5}" type="presOf" srcId="{F476033C-70ED-42AE-9EA6-7A9340F27DCD}" destId="{94A27510-51B8-45D7-9D37-75FEF86EA376}" srcOrd="0" destOrd="0" presId="urn:microsoft.com/office/officeart/2008/layout/HorizontalMultiLevelHierarchy"/>
    <dgm:cxn modelId="{81CA28F6-8A3B-4068-B5F3-270404C43F0F}" type="presOf" srcId="{53E527A8-8B75-46B8-A68A-D8942ED49AF5}" destId="{7DEAF618-400C-40BB-8021-5402C472E6A4}" srcOrd="1" destOrd="0" presId="urn:microsoft.com/office/officeart/2008/layout/HorizontalMultiLevelHierarchy"/>
    <dgm:cxn modelId="{56A81A71-D770-4408-A0AB-CBB6439A3A68}" type="presOf" srcId="{ED0C46CF-B7D1-4DFB-86F4-E1C3990B35D2}" destId="{8CAE5A2D-C642-4F0C-8AA2-207A686EE73D}" srcOrd="0" destOrd="0" presId="urn:microsoft.com/office/officeart/2008/layout/HorizontalMultiLevelHierarchy"/>
    <dgm:cxn modelId="{483B57BF-9165-4656-B00D-7BCBCE7DEE06}" type="presOf" srcId="{2A104548-5289-4623-8E86-4497DF2D94CA}" destId="{29E5ACD5-E876-45FE-9024-46B061387849}" srcOrd="0" destOrd="0" presId="urn:microsoft.com/office/officeart/2008/layout/HorizontalMultiLevelHierarchy"/>
    <dgm:cxn modelId="{AD225569-E8A4-4487-997B-DC64B4D149C8}" srcId="{D9A630B3-5480-4B75-97D2-9C3C371AC737}" destId="{F476033C-70ED-42AE-9EA6-7A9340F27DCD}" srcOrd="0" destOrd="0" parTransId="{E38275FC-2A28-4D87-A5EF-9AA28140764B}" sibTransId="{5CC769E5-0F47-4760-9414-BC7507AFD5CD}"/>
    <dgm:cxn modelId="{8F6CB964-EBC1-4C18-A30C-D248388C8BEC}" srcId="{F476033C-70ED-42AE-9EA6-7A9340F27DCD}" destId="{2A104548-5289-4623-8E86-4497DF2D94CA}" srcOrd="0" destOrd="0" parTransId="{53E527A8-8B75-46B8-A68A-D8942ED49AF5}" sibTransId="{00F0C109-BBBF-47FE-ADC4-DB553E5E1D25}"/>
    <dgm:cxn modelId="{B416424A-ECA4-4AB8-B212-E8DF48C9A1B0}" type="presOf" srcId="{CE0073EC-DD11-453F-80E9-EFC82388FBEF}" destId="{3C2B6511-164A-4A9A-9048-3CF5C46F0CA3}" srcOrd="0" destOrd="0" presId="urn:microsoft.com/office/officeart/2008/layout/HorizontalMultiLevelHierarchy"/>
    <dgm:cxn modelId="{518689E5-ED71-4AF9-A138-EF7F9712E1C3}" type="presParOf" srcId="{8573DA0C-BD74-4798-9E15-2B53B8810618}" destId="{34B8A6DE-2831-4A83-8628-F606191F7D0A}" srcOrd="0" destOrd="0" presId="urn:microsoft.com/office/officeart/2008/layout/HorizontalMultiLevelHierarchy"/>
    <dgm:cxn modelId="{ACC857F0-1FBA-49AB-8589-8E3A9B707D4E}" type="presParOf" srcId="{34B8A6DE-2831-4A83-8628-F606191F7D0A}" destId="{94A27510-51B8-45D7-9D37-75FEF86EA376}" srcOrd="0" destOrd="0" presId="urn:microsoft.com/office/officeart/2008/layout/HorizontalMultiLevelHierarchy"/>
    <dgm:cxn modelId="{5D33A770-21B7-4B67-9418-A6707CE9862A}" type="presParOf" srcId="{34B8A6DE-2831-4A83-8628-F606191F7D0A}" destId="{82E5E686-9EA3-463B-AD80-347CAF7894D2}" srcOrd="1" destOrd="0" presId="urn:microsoft.com/office/officeart/2008/layout/HorizontalMultiLevelHierarchy"/>
    <dgm:cxn modelId="{FFA0287C-AA60-40F7-9DA6-2A9D7E603070}" type="presParOf" srcId="{82E5E686-9EA3-463B-AD80-347CAF7894D2}" destId="{6E6FCE33-6D5A-48E8-A227-05B0EEDF4ECD}" srcOrd="0" destOrd="0" presId="urn:microsoft.com/office/officeart/2008/layout/HorizontalMultiLevelHierarchy"/>
    <dgm:cxn modelId="{D9991FF3-7436-4FB7-9B8E-FF91CC8FE175}" type="presParOf" srcId="{6E6FCE33-6D5A-48E8-A227-05B0EEDF4ECD}" destId="{7DEAF618-400C-40BB-8021-5402C472E6A4}" srcOrd="0" destOrd="0" presId="urn:microsoft.com/office/officeart/2008/layout/HorizontalMultiLevelHierarchy"/>
    <dgm:cxn modelId="{FC922951-A829-49BE-8E14-9945EC44BE27}" type="presParOf" srcId="{82E5E686-9EA3-463B-AD80-347CAF7894D2}" destId="{5B7E66E4-8066-4F3C-ABB4-BAAD421C4860}" srcOrd="1" destOrd="0" presId="urn:microsoft.com/office/officeart/2008/layout/HorizontalMultiLevelHierarchy"/>
    <dgm:cxn modelId="{7C75B390-4924-480E-AF50-4AE8E33A2D70}" type="presParOf" srcId="{5B7E66E4-8066-4F3C-ABB4-BAAD421C4860}" destId="{29E5ACD5-E876-45FE-9024-46B061387849}" srcOrd="0" destOrd="0" presId="urn:microsoft.com/office/officeart/2008/layout/HorizontalMultiLevelHierarchy"/>
    <dgm:cxn modelId="{32C9B5DF-5BF6-4BD5-B477-61D7C7FCE410}" type="presParOf" srcId="{5B7E66E4-8066-4F3C-ABB4-BAAD421C4860}" destId="{459C96C0-9B72-46B9-A9EB-4ED626722AE7}" srcOrd="1" destOrd="0" presId="urn:microsoft.com/office/officeart/2008/layout/HorizontalMultiLevelHierarchy"/>
    <dgm:cxn modelId="{EA7C3A69-8660-4C36-9267-CAA0A4C45454}" type="presParOf" srcId="{82E5E686-9EA3-463B-AD80-347CAF7894D2}" destId="{3C2B6511-164A-4A9A-9048-3CF5C46F0CA3}" srcOrd="2" destOrd="0" presId="urn:microsoft.com/office/officeart/2008/layout/HorizontalMultiLevelHierarchy"/>
    <dgm:cxn modelId="{4B74EAF0-8EB2-4A69-9BCE-BF5922F4405D}" type="presParOf" srcId="{3C2B6511-164A-4A9A-9048-3CF5C46F0CA3}" destId="{BEAF8FA5-1990-47AD-B016-0A88A6DB717F}" srcOrd="0" destOrd="0" presId="urn:microsoft.com/office/officeart/2008/layout/HorizontalMultiLevelHierarchy"/>
    <dgm:cxn modelId="{941BAC3E-AB72-4A49-835F-842793E72634}" type="presParOf" srcId="{82E5E686-9EA3-463B-AD80-347CAF7894D2}" destId="{3F552D3A-E58F-4EC2-B3F9-67C18DC94401}" srcOrd="3" destOrd="0" presId="urn:microsoft.com/office/officeart/2008/layout/HorizontalMultiLevelHierarchy"/>
    <dgm:cxn modelId="{556F7A8A-FD5C-403D-B43D-230A6C901186}" type="presParOf" srcId="{3F552D3A-E58F-4EC2-B3F9-67C18DC94401}" destId="{AD09B4EF-4301-4BFA-B89F-4AF57ADBA825}" srcOrd="0" destOrd="0" presId="urn:microsoft.com/office/officeart/2008/layout/HorizontalMultiLevelHierarchy"/>
    <dgm:cxn modelId="{3219D13B-74DA-4124-9477-10FB01EEBC62}" type="presParOf" srcId="{3F552D3A-E58F-4EC2-B3F9-67C18DC94401}" destId="{D0783957-D08C-4D6B-B96E-29A8F95C8BEB}" srcOrd="1" destOrd="0" presId="urn:microsoft.com/office/officeart/2008/layout/HorizontalMultiLevelHierarchy"/>
    <dgm:cxn modelId="{A996B948-CEA4-4CC8-B7BE-260D561679B7}" type="presParOf" srcId="{82E5E686-9EA3-463B-AD80-347CAF7894D2}" destId="{F51E1DFD-1171-41CC-A803-44FAACF7E12C}" srcOrd="4" destOrd="0" presId="urn:microsoft.com/office/officeart/2008/layout/HorizontalMultiLevelHierarchy"/>
    <dgm:cxn modelId="{022F52C3-1F57-4492-A522-F75C29C196DD}" type="presParOf" srcId="{F51E1DFD-1171-41CC-A803-44FAACF7E12C}" destId="{FA82D65F-1F0F-4634-853A-7EECD2C6B79E}" srcOrd="0" destOrd="0" presId="urn:microsoft.com/office/officeart/2008/layout/HorizontalMultiLevelHierarchy"/>
    <dgm:cxn modelId="{CA768C32-AEBD-463E-8217-BD6695AD54D4}" type="presParOf" srcId="{82E5E686-9EA3-463B-AD80-347CAF7894D2}" destId="{8FD93575-239B-42D3-A609-C6B929E95782}" srcOrd="5" destOrd="0" presId="urn:microsoft.com/office/officeart/2008/layout/HorizontalMultiLevelHierarchy"/>
    <dgm:cxn modelId="{333B3C7F-0937-4019-9D45-2E0AEBA57763}" type="presParOf" srcId="{8FD93575-239B-42D3-A609-C6B929E95782}" destId="{8CAE5A2D-C642-4F0C-8AA2-207A686EE73D}" srcOrd="0" destOrd="0" presId="urn:microsoft.com/office/officeart/2008/layout/HorizontalMultiLevelHierarchy"/>
    <dgm:cxn modelId="{9C1EF5D0-87BE-4826-B085-F8A7E61F1552}" type="presParOf" srcId="{8FD93575-239B-42D3-A609-C6B929E95782}" destId="{46F55FDB-7ED2-4F23-A232-5CE5E11D1674}" srcOrd="1" destOrd="0" presId="urn:microsoft.com/office/officeart/2008/layout/HorizontalMultiLevelHierarchy"/>
    <dgm:cxn modelId="{7DE2DF28-E1C5-4139-BC6E-31C765D1BDBE}" type="presParOf" srcId="{82E5E686-9EA3-463B-AD80-347CAF7894D2}" destId="{650F251B-E3CF-45D8-AB47-48B0DE20D26E}" srcOrd="6" destOrd="0" presId="urn:microsoft.com/office/officeart/2008/layout/HorizontalMultiLevelHierarchy"/>
    <dgm:cxn modelId="{EB8C652A-9A67-46B6-B1A5-45B28A038E60}" type="presParOf" srcId="{650F251B-E3CF-45D8-AB47-48B0DE20D26E}" destId="{93552380-D1BB-4B52-807A-24421506C0F8}" srcOrd="0" destOrd="0" presId="urn:microsoft.com/office/officeart/2008/layout/HorizontalMultiLevelHierarchy"/>
    <dgm:cxn modelId="{055BA701-88F4-4DDF-85BD-8886640CE819}" type="presParOf" srcId="{82E5E686-9EA3-463B-AD80-347CAF7894D2}" destId="{D9D58764-F6F2-4CCB-AD58-F07C7AAFF537}" srcOrd="7" destOrd="0" presId="urn:microsoft.com/office/officeart/2008/layout/HorizontalMultiLevelHierarchy"/>
    <dgm:cxn modelId="{6AD49947-18B7-43F8-917C-A850E81D3C9A}" type="presParOf" srcId="{D9D58764-F6F2-4CCB-AD58-F07C7AAFF537}" destId="{04DAE8B1-AF88-4D33-8092-83DFBE420216}" srcOrd="0" destOrd="0" presId="urn:microsoft.com/office/officeart/2008/layout/HorizontalMultiLevelHierarchy"/>
    <dgm:cxn modelId="{B81B2948-AD6D-4083-81FF-D9F597723386}" type="presParOf" srcId="{D9D58764-F6F2-4CCB-AD58-F07C7AAFF537}" destId="{180F68A7-0629-46BD-8BE2-B2342BD9D6DA}"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CAB628-BF70-4673-BE26-312431C54892}">
      <dsp:nvSpPr>
        <dsp:cNvPr id="0" name=""/>
        <dsp:cNvSpPr/>
      </dsp:nvSpPr>
      <dsp:spPr>
        <a:xfrm rot="5400000">
          <a:off x="4926555" y="329858"/>
          <a:ext cx="1054063" cy="1258108"/>
        </a:xfrm>
        <a:prstGeom prst="hexagon">
          <a:avLst>
            <a:gd name="adj" fmla="val 25000"/>
            <a:gd name="vf" fmla="val 115470"/>
          </a:avLst>
        </a:prstGeom>
        <a:solidFill>
          <a:schemeClr val="accent3">
            <a:lumMod val="50000"/>
          </a:schemeClr>
        </a:solidFill>
        <a:ln w="15875" cap="flat" cmpd="sng" algn="ctr">
          <a:solidFill>
            <a:schemeClr val="accent3">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ru-RU" sz="1200" kern="1200" dirty="0" smtClean="0">
              <a:latin typeface="Times New Roman" panose="02020603050405020304" pitchFamily="18" charset="0"/>
              <a:cs typeface="Times New Roman" panose="02020603050405020304" pitchFamily="18" charset="0"/>
            </a:rPr>
            <a:t>законность</a:t>
          </a:r>
          <a:endParaRPr lang="ru-RU" sz="1200" kern="1200" dirty="0">
            <a:latin typeface="Times New Roman" panose="02020603050405020304" pitchFamily="18" charset="0"/>
            <a:cs typeface="Times New Roman" panose="02020603050405020304" pitchFamily="18" charset="0"/>
          </a:endParaRPr>
        </a:p>
      </dsp:txBody>
      <dsp:txXfrm rot="-5400000">
        <a:off x="5034218" y="607557"/>
        <a:ext cx="838738" cy="702709"/>
      </dsp:txXfrm>
    </dsp:sp>
    <dsp:sp modelId="{BC6F9978-9D70-40B7-8AEB-0E2275174BC5}">
      <dsp:nvSpPr>
        <dsp:cNvPr id="0" name=""/>
        <dsp:cNvSpPr/>
      </dsp:nvSpPr>
      <dsp:spPr>
        <a:xfrm>
          <a:off x="6076426" y="341482"/>
          <a:ext cx="2726344" cy="13837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ru-RU" sz="1200" kern="1200" dirty="0" smtClean="0">
              <a:solidFill>
                <a:schemeClr val="accent3">
                  <a:lumMod val="50000"/>
                </a:schemeClr>
              </a:solidFill>
              <a:latin typeface="Times New Roman" panose="02020603050405020304" pitchFamily="18" charset="0"/>
              <a:cs typeface="Times New Roman" panose="02020603050405020304" pitchFamily="18" charset="0"/>
            </a:rPr>
            <a:t>любая новая норма права не должна противоречить действующему правовому акту большей юридической силы</a:t>
          </a:r>
          <a:endParaRPr lang="ru-RU" sz="1200" kern="1200" dirty="0"/>
        </a:p>
      </dsp:txBody>
      <dsp:txXfrm>
        <a:off x="6076426" y="341482"/>
        <a:ext cx="2726344" cy="1383793"/>
      </dsp:txXfrm>
    </dsp:sp>
    <dsp:sp modelId="{F5240144-4A24-4DFD-BD8E-DFB568B979C4}">
      <dsp:nvSpPr>
        <dsp:cNvPr id="0" name=""/>
        <dsp:cNvSpPr/>
      </dsp:nvSpPr>
      <dsp:spPr>
        <a:xfrm rot="5400000">
          <a:off x="2464893" y="243406"/>
          <a:ext cx="1054063" cy="1216951"/>
        </a:xfrm>
        <a:prstGeom prst="hexagon">
          <a:avLst>
            <a:gd name="adj" fmla="val 25000"/>
            <a:gd name="vf" fmla="val 11547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r>
            <a:rPr lang="ru-RU" sz="1200" kern="1200" dirty="0" smtClean="0">
              <a:latin typeface="Times New Roman" panose="02020603050405020304" pitchFamily="18" charset="0"/>
              <a:cs typeface="Times New Roman" panose="02020603050405020304" pitchFamily="18" charset="0"/>
            </a:rPr>
            <a:t>научность</a:t>
          </a:r>
          <a:endParaRPr lang="ru-RU" sz="1200" kern="1200" dirty="0">
            <a:latin typeface="Times New Roman" panose="02020603050405020304" pitchFamily="18" charset="0"/>
            <a:cs typeface="Times New Roman" panose="02020603050405020304" pitchFamily="18" charset="0"/>
          </a:endParaRPr>
        </a:p>
      </dsp:txBody>
      <dsp:txXfrm rot="-5400000">
        <a:off x="2586274" y="500527"/>
        <a:ext cx="811301" cy="702709"/>
      </dsp:txXfrm>
    </dsp:sp>
    <dsp:sp modelId="{61BFF77B-D4BF-4EB6-B750-BF0A3E1147D3}">
      <dsp:nvSpPr>
        <dsp:cNvPr id="0" name=""/>
        <dsp:cNvSpPr/>
      </dsp:nvSpPr>
      <dsp:spPr>
        <a:xfrm rot="5400000">
          <a:off x="2646265" y="953973"/>
          <a:ext cx="1054063" cy="1738084"/>
        </a:xfrm>
        <a:prstGeom prst="hexagon">
          <a:avLst>
            <a:gd name="adj" fmla="val 25000"/>
            <a:gd name="vf" fmla="val 11547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ru-RU" sz="1200" kern="1200" dirty="0" smtClean="0">
              <a:latin typeface="Times New Roman" panose="02020603050405020304" pitchFamily="18" charset="0"/>
              <a:cs typeface="Times New Roman" panose="02020603050405020304" pitchFamily="18" charset="0"/>
            </a:rPr>
            <a:t>комплексность</a:t>
          </a:r>
          <a:endParaRPr lang="ru-RU" sz="1200" kern="1200" dirty="0">
            <a:latin typeface="Times New Roman" panose="02020603050405020304" pitchFamily="18" charset="0"/>
            <a:cs typeface="Times New Roman" panose="02020603050405020304" pitchFamily="18" charset="0"/>
          </a:endParaRPr>
        </a:p>
      </dsp:txBody>
      <dsp:txXfrm rot="-5400000">
        <a:off x="2593936" y="1471660"/>
        <a:ext cx="1158722" cy="702709"/>
      </dsp:txXfrm>
    </dsp:sp>
    <dsp:sp modelId="{C308DF8F-3752-4116-9D64-A588B4A6D9E6}">
      <dsp:nvSpPr>
        <dsp:cNvPr id="0" name=""/>
        <dsp:cNvSpPr/>
      </dsp:nvSpPr>
      <dsp:spPr>
        <a:xfrm>
          <a:off x="0" y="980827"/>
          <a:ext cx="2428069" cy="17502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u-RU" sz="1400" kern="1200" dirty="0" smtClean="0">
              <a:solidFill>
                <a:schemeClr val="bg2">
                  <a:lumMod val="50000"/>
                </a:schemeClr>
              </a:solidFill>
              <a:latin typeface="Times New Roman" panose="02020603050405020304" pitchFamily="18" charset="0"/>
              <a:cs typeface="Times New Roman" panose="02020603050405020304" pitchFamily="18" charset="0"/>
            </a:rPr>
            <a:t>подготовка нормативных актов должна иметь системный и комплексный характер, включая всесторонний анализ причин и последствий принимаемых решений, социально - экономической, политической и иной ситуации, объективных потребностей развития общества и других факторов</a:t>
          </a:r>
          <a:endParaRPr lang="ru-RU" sz="1400" kern="1200" dirty="0">
            <a:solidFill>
              <a:schemeClr val="bg2">
                <a:lumMod val="50000"/>
              </a:schemeClr>
            </a:solidFill>
          </a:endParaRPr>
        </a:p>
      </dsp:txBody>
      <dsp:txXfrm>
        <a:off x="0" y="980827"/>
        <a:ext cx="2428069" cy="1750259"/>
      </dsp:txXfrm>
    </dsp:sp>
    <dsp:sp modelId="{CC514ED4-FD7D-4CFB-9810-9F13173C3678}">
      <dsp:nvSpPr>
        <dsp:cNvPr id="0" name=""/>
        <dsp:cNvSpPr/>
      </dsp:nvSpPr>
      <dsp:spPr>
        <a:xfrm rot="5400000">
          <a:off x="5308318" y="1441442"/>
          <a:ext cx="1054063" cy="1771253"/>
        </a:xfrm>
        <a:prstGeom prst="hexagon">
          <a:avLst>
            <a:gd name="adj" fmla="val 25000"/>
            <a:gd name="vf" fmla="val 115470"/>
          </a:avLst>
        </a:prstGeom>
        <a:solidFill>
          <a:schemeClr val="accent6">
            <a:lumMod val="5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r>
            <a:rPr lang="ru-RU" sz="1200" kern="1200" dirty="0" smtClean="0">
              <a:latin typeface="Times New Roman" panose="02020603050405020304" pitchFamily="18" charset="0"/>
              <a:cs typeface="Times New Roman" panose="02020603050405020304" pitchFamily="18" charset="0"/>
            </a:rPr>
            <a:t>профессионализм</a:t>
          </a:r>
          <a:endParaRPr lang="ru-RU" sz="1200" kern="1200" dirty="0">
            <a:latin typeface="Times New Roman" panose="02020603050405020304" pitchFamily="18" charset="0"/>
            <a:cs typeface="Times New Roman" panose="02020603050405020304" pitchFamily="18" charset="0"/>
          </a:endParaRPr>
        </a:p>
      </dsp:txBody>
      <dsp:txXfrm rot="-5400000">
        <a:off x="5244932" y="1975714"/>
        <a:ext cx="1180835" cy="702709"/>
      </dsp:txXfrm>
    </dsp:sp>
    <dsp:sp modelId="{BE07D716-597F-4F2B-88DB-C928D3F1FD11}">
      <dsp:nvSpPr>
        <dsp:cNvPr id="0" name=""/>
        <dsp:cNvSpPr/>
      </dsp:nvSpPr>
      <dsp:spPr>
        <a:xfrm rot="5400000">
          <a:off x="3831535" y="1856930"/>
          <a:ext cx="1054063" cy="1372325"/>
        </a:xfrm>
        <a:prstGeom prst="hexagon">
          <a:avLst>
            <a:gd name="adj" fmla="val 25000"/>
            <a:gd name="vf" fmla="val 11547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ru-RU" sz="1200" kern="1200" dirty="0" smtClean="0">
              <a:latin typeface="Times New Roman" panose="02020603050405020304" pitchFamily="18" charset="0"/>
              <a:cs typeface="Times New Roman" panose="02020603050405020304" pitchFamily="18" charset="0"/>
            </a:rPr>
            <a:t>поэтапность</a:t>
          </a:r>
          <a:endParaRPr lang="ru-RU" sz="1200" kern="1200" dirty="0">
            <a:latin typeface="Times New Roman" panose="02020603050405020304" pitchFamily="18" charset="0"/>
            <a:cs typeface="Times New Roman" panose="02020603050405020304" pitchFamily="18" charset="0"/>
          </a:endParaRPr>
        </a:p>
      </dsp:txBody>
      <dsp:txXfrm rot="-5400000">
        <a:off x="3901125" y="2191738"/>
        <a:ext cx="914883" cy="702709"/>
      </dsp:txXfrm>
    </dsp:sp>
    <dsp:sp modelId="{5B4448FD-BC76-42BF-8F7D-07D15CA04AA0}">
      <dsp:nvSpPr>
        <dsp:cNvPr id="0" name=""/>
        <dsp:cNvSpPr/>
      </dsp:nvSpPr>
      <dsp:spPr>
        <a:xfrm>
          <a:off x="6720975" y="2889440"/>
          <a:ext cx="1318318" cy="5878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ru-RU" sz="1200" kern="1200" dirty="0" smtClean="0">
              <a:solidFill>
                <a:schemeClr val="accent6">
                  <a:lumMod val="50000"/>
                </a:schemeClr>
              </a:solidFill>
              <a:latin typeface="Times New Roman" panose="02020603050405020304" pitchFamily="18" charset="0"/>
              <a:cs typeface="Times New Roman" panose="02020603050405020304" pitchFamily="18" charset="0"/>
            </a:rPr>
            <a:t>лица, осуществляющие правотворчество, должны обладать не только определенными знаниями, в том числе о правилах правотворчества, но и обладать определенными навыками подготовки и принятия правовых решений</a:t>
          </a:r>
          <a:endParaRPr lang="ru-RU" sz="1200" kern="1200" dirty="0"/>
        </a:p>
      </dsp:txBody>
      <dsp:txXfrm>
        <a:off x="6720975" y="2889440"/>
        <a:ext cx="1318318" cy="587807"/>
      </dsp:txXfrm>
    </dsp:sp>
    <dsp:sp modelId="{1DFAA48A-AC31-418A-B910-5FBDD370FE4A}">
      <dsp:nvSpPr>
        <dsp:cNvPr id="0" name=""/>
        <dsp:cNvSpPr/>
      </dsp:nvSpPr>
      <dsp:spPr>
        <a:xfrm rot="5400000">
          <a:off x="2442726" y="2127547"/>
          <a:ext cx="1246851" cy="1523800"/>
        </a:xfrm>
        <a:prstGeom prst="hexagon">
          <a:avLst>
            <a:gd name="adj" fmla="val 25000"/>
            <a:gd name="vf" fmla="val 11547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r>
            <a:rPr lang="ru-RU" sz="1200" kern="1200" dirty="0" smtClean="0">
              <a:latin typeface="Times New Roman" panose="02020603050405020304" pitchFamily="18" charset="0"/>
              <a:cs typeface="Times New Roman" panose="02020603050405020304" pitchFamily="18" charset="0"/>
            </a:rPr>
            <a:t>объективность</a:t>
          </a:r>
          <a:endParaRPr lang="ru-RU" sz="1200" kern="1200" dirty="0">
            <a:latin typeface="Times New Roman" panose="02020603050405020304" pitchFamily="18" charset="0"/>
            <a:cs typeface="Times New Roman" panose="02020603050405020304" pitchFamily="18" charset="0"/>
          </a:endParaRPr>
        </a:p>
      </dsp:txBody>
      <dsp:txXfrm rot="-5400000">
        <a:off x="2558219" y="2473831"/>
        <a:ext cx="1015866" cy="831234"/>
      </dsp:txXfrm>
    </dsp:sp>
    <dsp:sp modelId="{79E8FA81-B26E-44A9-839F-7F8E3029C582}">
      <dsp:nvSpPr>
        <dsp:cNvPr id="0" name=""/>
        <dsp:cNvSpPr/>
      </dsp:nvSpPr>
      <dsp:spPr>
        <a:xfrm rot="5400000">
          <a:off x="4117484" y="911713"/>
          <a:ext cx="1054063" cy="1534557"/>
        </a:xfrm>
        <a:prstGeom prst="hexagon">
          <a:avLst>
            <a:gd name="adj" fmla="val 25000"/>
            <a:gd name="vf" fmla="val 11547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ru-RU" sz="1200" kern="1200" dirty="0" smtClean="0">
              <a:latin typeface="Times New Roman" panose="02020603050405020304" pitchFamily="18" charset="0"/>
              <a:cs typeface="Times New Roman" panose="02020603050405020304" pitchFamily="18" charset="0"/>
            </a:rPr>
            <a:t>системность</a:t>
          </a:r>
          <a:endParaRPr lang="ru-RU" sz="1200" kern="1200" dirty="0">
            <a:latin typeface="Times New Roman" panose="02020603050405020304" pitchFamily="18" charset="0"/>
            <a:cs typeface="Times New Roman" panose="02020603050405020304" pitchFamily="18" charset="0"/>
          </a:endParaRPr>
        </a:p>
      </dsp:txBody>
      <dsp:txXfrm rot="-5400000">
        <a:off x="4132997" y="1327637"/>
        <a:ext cx="1023038" cy="702709"/>
      </dsp:txXfrm>
    </dsp:sp>
    <dsp:sp modelId="{BF894019-E893-43D3-9FB6-A3ED816FAA31}">
      <dsp:nvSpPr>
        <dsp:cNvPr id="0" name=""/>
        <dsp:cNvSpPr/>
      </dsp:nvSpPr>
      <dsp:spPr>
        <a:xfrm>
          <a:off x="2579298" y="4116072"/>
          <a:ext cx="1138388" cy="632438"/>
        </a:xfrm>
        <a:prstGeom prst="rect">
          <a:avLst/>
        </a:prstGeom>
        <a:noFill/>
        <a:ln>
          <a:noFill/>
        </a:ln>
        <a:effectLst/>
      </dsp:spPr>
      <dsp:style>
        <a:lnRef idx="0">
          <a:scrgbClr r="0" g="0" b="0"/>
        </a:lnRef>
        <a:fillRef idx="0">
          <a:scrgbClr r="0" g="0" b="0"/>
        </a:fillRef>
        <a:effectRef idx="0">
          <a:scrgbClr r="0" g="0" b="0"/>
        </a:effectRef>
        <a:fontRef idx="minor"/>
      </dsp:style>
    </dsp:sp>
    <dsp:sp modelId="{F5302DE7-1199-4ED7-8406-6796A6F5E257}">
      <dsp:nvSpPr>
        <dsp:cNvPr id="0" name=""/>
        <dsp:cNvSpPr/>
      </dsp:nvSpPr>
      <dsp:spPr>
        <a:xfrm rot="5400000">
          <a:off x="3646485" y="158734"/>
          <a:ext cx="1054063" cy="1434270"/>
        </a:xfrm>
        <a:prstGeom prst="hexagon">
          <a:avLst>
            <a:gd name="adj" fmla="val 25000"/>
            <a:gd name="vf" fmla="val 11547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r>
            <a:rPr lang="ru-RU" sz="1200" kern="1200" dirty="0" smtClean="0">
              <a:latin typeface="Times New Roman" panose="02020603050405020304" pitchFamily="18" charset="0"/>
              <a:cs typeface="Times New Roman" panose="02020603050405020304" pitchFamily="18" charset="0"/>
            </a:rPr>
            <a:t>публичность</a:t>
          </a:r>
          <a:endParaRPr lang="ru-RU" sz="1200" kern="1200" dirty="0">
            <a:latin typeface="Times New Roman" panose="02020603050405020304" pitchFamily="18" charset="0"/>
            <a:cs typeface="Times New Roman" panose="02020603050405020304" pitchFamily="18" charset="0"/>
          </a:endParaRPr>
        </a:p>
      </dsp:txBody>
      <dsp:txXfrm rot="-5400000">
        <a:off x="3695427" y="524514"/>
        <a:ext cx="956180" cy="7027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0F251B-E3CF-45D8-AB47-48B0DE20D26E}">
      <dsp:nvSpPr>
        <dsp:cNvPr id="0" name=""/>
        <dsp:cNvSpPr/>
      </dsp:nvSpPr>
      <dsp:spPr>
        <a:xfrm>
          <a:off x="1192333" y="486769"/>
          <a:ext cx="1759996" cy="2827292"/>
        </a:xfrm>
        <a:custGeom>
          <a:avLst/>
          <a:gdLst/>
          <a:ahLst/>
          <a:cxnLst/>
          <a:rect l="0" t="0" r="0" b="0"/>
          <a:pathLst>
            <a:path>
              <a:moveTo>
                <a:pt x="0" y="0"/>
              </a:moveTo>
              <a:lnTo>
                <a:pt x="879998" y="0"/>
              </a:lnTo>
              <a:lnTo>
                <a:pt x="879998" y="2827292"/>
              </a:lnTo>
              <a:lnTo>
                <a:pt x="1759996" y="2827292"/>
              </a:lnTo>
            </a:path>
          </a:pathLst>
        </a:custGeom>
        <a:noFill/>
        <a:ln w="15875" cap="flat" cmpd="sng" algn="ctr">
          <a:solidFill>
            <a:schemeClr val="accent4">
              <a:tint val="9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ru-RU" sz="1200" kern="1200"/>
        </a:p>
      </dsp:txBody>
      <dsp:txXfrm>
        <a:off x="1989072" y="1817156"/>
        <a:ext cx="166517" cy="166517"/>
      </dsp:txXfrm>
    </dsp:sp>
    <dsp:sp modelId="{F51E1DFD-1171-41CC-A803-44FAACF7E12C}">
      <dsp:nvSpPr>
        <dsp:cNvPr id="0" name=""/>
        <dsp:cNvSpPr/>
      </dsp:nvSpPr>
      <dsp:spPr>
        <a:xfrm>
          <a:off x="1192333" y="486769"/>
          <a:ext cx="1784289" cy="1908950"/>
        </a:xfrm>
        <a:custGeom>
          <a:avLst/>
          <a:gdLst/>
          <a:ahLst/>
          <a:cxnLst/>
          <a:rect l="0" t="0" r="0" b="0"/>
          <a:pathLst>
            <a:path>
              <a:moveTo>
                <a:pt x="0" y="0"/>
              </a:moveTo>
              <a:lnTo>
                <a:pt x="892144" y="0"/>
              </a:lnTo>
              <a:lnTo>
                <a:pt x="892144" y="1908950"/>
              </a:lnTo>
              <a:lnTo>
                <a:pt x="1784289" y="1908950"/>
              </a:lnTo>
            </a:path>
          </a:pathLst>
        </a:custGeom>
        <a:noFill/>
        <a:ln w="15875" cap="flat" cmpd="sng" algn="ctr">
          <a:solidFill>
            <a:schemeClr val="accent4">
              <a:tint val="9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ru-RU" sz="900" kern="1200"/>
        </a:p>
      </dsp:txBody>
      <dsp:txXfrm>
        <a:off x="2019152" y="1375919"/>
        <a:ext cx="130650" cy="130650"/>
      </dsp:txXfrm>
    </dsp:sp>
    <dsp:sp modelId="{3C2B6511-164A-4A9A-9048-3CF5C46F0CA3}">
      <dsp:nvSpPr>
        <dsp:cNvPr id="0" name=""/>
        <dsp:cNvSpPr/>
      </dsp:nvSpPr>
      <dsp:spPr>
        <a:xfrm>
          <a:off x="1192333" y="486769"/>
          <a:ext cx="1784289" cy="1021099"/>
        </a:xfrm>
        <a:custGeom>
          <a:avLst/>
          <a:gdLst/>
          <a:ahLst/>
          <a:cxnLst/>
          <a:rect l="0" t="0" r="0" b="0"/>
          <a:pathLst>
            <a:path>
              <a:moveTo>
                <a:pt x="0" y="0"/>
              </a:moveTo>
              <a:lnTo>
                <a:pt x="892144" y="0"/>
              </a:lnTo>
              <a:lnTo>
                <a:pt x="892144" y="1021099"/>
              </a:lnTo>
              <a:lnTo>
                <a:pt x="1784289" y="1021099"/>
              </a:lnTo>
            </a:path>
          </a:pathLst>
        </a:custGeom>
        <a:noFill/>
        <a:ln w="15875" cap="flat" cmpd="sng" algn="ctr">
          <a:solidFill>
            <a:schemeClr val="accent4">
              <a:tint val="9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ru-RU" sz="700" kern="1200"/>
        </a:p>
      </dsp:txBody>
      <dsp:txXfrm>
        <a:off x="2033082" y="945924"/>
        <a:ext cx="102790" cy="102790"/>
      </dsp:txXfrm>
    </dsp:sp>
    <dsp:sp modelId="{6E6FCE33-6D5A-48E8-A227-05B0EEDF4ECD}">
      <dsp:nvSpPr>
        <dsp:cNvPr id="0" name=""/>
        <dsp:cNvSpPr/>
      </dsp:nvSpPr>
      <dsp:spPr>
        <a:xfrm>
          <a:off x="1192333" y="486769"/>
          <a:ext cx="1784289" cy="160504"/>
        </a:xfrm>
        <a:custGeom>
          <a:avLst/>
          <a:gdLst/>
          <a:ahLst/>
          <a:cxnLst/>
          <a:rect l="0" t="0" r="0" b="0"/>
          <a:pathLst>
            <a:path>
              <a:moveTo>
                <a:pt x="0" y="0"/>
              </a:moveTo>
              <a:lnTo>
                <a:pt x="892144" y="0"/>
              </a:lnTo>
              <a:lnTo>
                <a:pt x="892144" y="160504"/>
              </a:lnTo>
              <a:lnTo>
                <a:pt x="1784289" y="160504"/>
              </a:lnTo>
            </a:path>
          </a:pathLst>
        </a:custGeom>
        <a:noFill/>
        <a:ln w="15875" cap="flat" cmpd="sng" algn="ctr">
          <a:solidFill>
            <a:schemeClr val="accent4">
              <a:tint val="9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ru-RU" sz="600" kern="1200"/>
        </a:p>
      </dsp:txBody>
      <dsp:txXfrm>
        <a:off x="2039690" y="522234"/>
        <a:ext cx="89574" cy="89574"/>
      </dsp:txXfrm>
    </dsp:sp>
    <dsp:sp modelId="{94A27510-51B8-45D7-9D37-75FEF86EA376}">
      <dsp:nvSpPr>
        <dsp:cNvPr id="0" name=""/>
        <dsp:cNvSpPr/>
      </dsp:nvSpPr>
      <dsp:spPr>
        <a:xfrm>
          <a:off x="0" y="21391"/>
          <a:ext cx="1453911" cy="930755"/>
        </a:xfrm>
        <a:prstGeom prst="rect">
          <a:avLst/>
        </a:prstGeom>
        <a:solidFill>
          <a:schemeClr val="accent4">
            <a:alpha val="8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ru-RU" sz="1400" kern="1200" dirty="0" smtClean="0">
              <a:solidFill>
                <a:schemeClr val="bg2">
                  <a:lumMod val="25000"/>
                </a:schemeClr>
              </a:solidFill>
              <a:latin typeface="Times New Roman" panose="02020603050405020304" pitchFamily="18" charset="0"/>
              <a:cs typeface="Times New Roman" panose="02020603050405020304" pitchFamily="18" charset="0"/>
            </a:rPr>
            <a:t>подготовка проекта муниципального правового акта</a:t>
          </a:r>
          <a:endParaRPr lang="ru-RU" sz="1400" kern="1200" dirty="0">
            <a:solidFill>
              <a:schemeClr val="bg2">
                <a:lumMod val="25000"/>
              </a:schemeClr>
            </a:solidFill>
            <a:latin typeface="Times New Roman" panose="02020603050405020304" pitchFamily="18" charset="0"/>
            <a:cs typeface="Times New Roman" panose="02020603050405020304" pitchFamily="18" charset="0"/>
          </a:endParaRPr>
        </a:p>
      </dsp:txBody>
      <dsp:txXfrm>
        <a:off x="0" y="21391"/>
        <a:ext cx="1453911" cy="930755"/>
      </dsp:txXfrm>
    </dsp:sp>
    <dsp:sp modelId="{29E5ACD5-E876-45FE-9024-46B061387849}">
      <dsp:nvSpPr>
        <dsp:cNvPr id="0" name=""/>
        <dsp:cNvSpPr/>
      </dsp:nvSpPr>
      <dsp:spPr>
        <a:xfrm>
          <a:off x="2976622" y="231801"/>
          <a:ext cx="4696681" cy="830944"/>
        </a:xfrm>
        <a:prstGeom prst="rect">
          <a:avLst/>
        </a:prstGeom>
        <a:solidFill>
          <a:schemeClr val="accent4">
            <a:alpha val="7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ru-RU" sz="1400" kern="1200" dirty="0" smtClean="0">
              <a:solidFill>
                <a:schemeClr val="bg2">
                  <a:lumMod val="25000"/>
                </a:schemeClr>
              </a:solidFill>
              <a:latin typeface="Times New Roman" panose="02020603050405020304" pitchFamily="18" charset="0"/>
              <a:cs typeface="Times New Roman" panose="02020603050405020304" pitchFamily="18" charset="0"/>
            </a:rPr>
            <a:t>внесение проекта муниципального правового акта на рассмотрение в правотворческий орган в порядке правотворческой инициативы</a:t>
          </a:r>
          <a:endParaRPr lang="ru-RU" sz="1400" kern="1200" dirty="0">
            <a:solidFill>
              <a:schemeClr val="bg2">
                <a:lumMod val="25000"/>
              </a:schemeClr>
            </a:solidFill>
            <a:latin typeface="Times New Roman" panose="02020603050405020304" pitchFamily="18" charset="0"/>
            <a:cs typeface="Times New Roman" panose="02020603050405020304" pitchFamily="18" charset="0"/>
          </a:endParaRPr>
        </a:p>
      </dsp:txBody>
      <dsp:txXfrm>
        <a:off x="2976622" y="231801"/>
        <a:ext cx="4696681" cy="830944"/>
      </dsp:txXfrm>
    </dsp:sp>
    <dsp:sp modelId="{AD09B4EF-4301-4BFA-B89F-4AF57ADBA825}">
      <dsp:nvSpPr>
        <dsp:cNvPr id="0" name=""/>
        <dsp:cNvSpPr/>
      </dsp:nvSpPr>
      <dsp:spPr>
        <a:xfrm>
          <a:off x="2976622" y="1102645"/>
          <a:ext cx="4696681" cy="810447"/>
        </a:xfrm>
        <a:prstGeom prst="rect">
          <a:avLst/>
        </a:prstGeom>
        <a:solidFill>
          <a:schemeClr val="accent4">
            <a:alpha val="7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ru-RU" sz="1400" kern="1200" dirty="0" smtClean="0">
              <a:solidFill>
                <a:schemeClr val="bg2">
                  <a:lumMod val="25000"/>
                </a:schemeClr>
              </a:solidFill>
              <a:latin typeface="Times New Roman" panose="02020603050405020304" pitchFamily="18" charset="0"/>
              <a:cs typeface="Times New Roman" panose="02020603050405020304" pitchFamily="18" charset="0"/>
            </a:rPr>
            <a:t>проведение правовой и иной экспертизы, составление экономико-финансового обоснования проекта муниципального правового акта</a:t>
          </a:r>
          <a:endParaRPr lang="ru-RU" sz="1400" kern="1200" dirty="0">
            <a:solidFill>
              <a:schemeClr val="bg2">
                <a:lumMod val="25000"/>
              </a:schemeClr>
            </a:solidFill>
            <a:latin typeface="Times New Roman" panose="02020603050405020304" pitchFamily="18" charset="0"/>
            <a:cs typeface="Times New Roman" panose="02020603050405020304" pitchFamily="18" charset="0"/>
          </a:endParaRPr>
        </a:p>
      </dsp:txBody>
      <dsp:txXfrm>
        <a:off x="2976622" y="1102645"/>
        <a:ext cx="4696681" cy="810447"/>
      </dsp:txXfrm>
    </dsp:sp>
    <dsp:sp modelId="{8CAE5A2D-C642-4F0C-8AA2-207A686EE73D}">
      <dsp:nvSpPr>
        <dsp:cNvPr id="0" name=""/>
        <dsp:cNvSpPr/>
      </dsp:nvSpPr>
      <dsp:spPr>
        <a:xfrm>
          <a:off x="2976622" y="1962279"/>
          <a:ext cx="4719301" cy="866881"/>
        </a:xfrm>
        <a:prstGeom prst="rect">
          <a:avLst/>
        </a:prstGeom>
        <a:solidFill>
          <a:schemeClr val="accent4">
            <a:alpha val="7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ru-RU" sz="1400" kern="1200" dirty="0" smtClean="0">
              <a:solidFill>
                <a:schemeClr val="bg2">
                  <a:lumMod val="25000"/>
                </a:schemeClr>
              </a:solidFill>
              <a:latin typeface="Times New Roman" panose="02020603050405020304" pitchFamily="18" charset="0"/>
              <a:cs typeface="Times New Roman" panose="02020603050405020304" pitchFamily="18" charset="0"/>
            </a:rPr>
            <a:t>рассмотрение и принятие проекта муниципального правового акта правотворческим органом</a:t>
          </a:r>
          <a:endParaRPr lang="ru-RU" sz="1400" kern="1200" dirty="0">
            <a:solidFill>
              <a:schemeClr val="bg2">
                <a:lumMod val="25000"/>
              </a:schemeClr>
            </a:solidFill>
            <a:latin typeface="Times New Roman" panose="02020603050405020304" pitchFamily="18" charset="0"/>
            <a:cs typeface="Times New Roman" panose="02020603050405020304" pitchFamily="18" charset="0"/>
          </a:endParaRPr>
        </a:p>
      </dsp:txBody>
      <dsp:txXfrm>
        <a:off x="2976622" y="1962279"/>
        <a:ext cx="4719301" cy="866881"/>
      </dsp:txXfrm>
    </dsp:sp>
    <dsp:sp modelId="{04DAE8B1-AF88-4D33-8092-83DFBE420216}">
      <dsp:nvSpPr>
        <dsp:cNvPr id="0" name=""/>
        <dsp:cNvSpPr/>
      </dsp:nvSpPr>
      <dsp:spPr>
        <a:xfrm>
          <a:off x="2952329" y="2896093"/>
          <a:ext cx="4719301" cy="835935"/>
        </a:xfrm>
        <a:prstGeom prst="rect">
          <a:avLst/>
        </a:prstGeom>
        <a:solidFill>
          <a:schemeClr val="accent4">
            <a:alpha val="7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ru-RU" sz="1400" kern="1200" dirty="0" smtClean="0">
              <a:solidFill>
                <a:schemeClr val="bg2">
                  <a:lumMod val="25000"/>
                </a:schemeClr>
              </a:solidFill>
              <a:latin typeface="Times New Roman" panose="02020603050405020304" pitchFamily="18" charset="0"/>
              <a:cs typeface="Times New Roman" panose="02020603050405020304" pitchFamily="18" charset="0"/>
            </a:rPr>
            <a:t>подписание, обнародование (официальное опубликование) принятого муниципального правового акта, вступление в силу муниципального правового акта</a:t>
          </a:r>
          <a:endParaRPr lang="ru-RU" sz="1400" kern="1200" dirty="0">
            <a:solidFill>
              <a:schemeClr val="bg2">
                <a:lumMod val="25000"/>
              </a:schemeClr>
            </a:solidFill>
            <a:latin typeface="Times New Roman" panose="02020603050405020304" pitchFamily="18" charset="0"/>
            <a:cs typeface="Times New Roman" panose="02020603050405020304" pitchFamily="18" charset="0"/>
          </a:endParaRPr>
        </a:p>
      </dsp:txBody>
      <dsp:txXfrm>
        <a:off x="2952329" y="2896093"/>
        <a:ext cx="4719301" cy="835935"/>
      </dsp:txXfrm>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2F9439-B6E5-4DC3-9E0D-F07AD5B5CE46}" type="datetimeFigureOut">
              <a:rPr lang="ru-RU" smtClean="0"/>
              <a:t>27.02.2020</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BA8454-0436-4EDA-98CF-CCE40FC82E68}" type="slidenum">
              <a:rPr lang="ru-RU" smtClean="0"/>
              <a:t>‹#›</a:t>
            </a:fld>
            <a:endParaRPr lang="ru-RU"/>
          </a:p>
        </p:txBody>
      </p:sp>
    </p:spTree>
    <p:extLst>
      <p:ext uri="{BB962C8B-B14F-4D97-AF65-F5344CB8AC3E}">
        <p14:creationId xmlns:p14="http://schemas.microsoft.com/office/powerpoint/2010/main" val="1778040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2900190"/>
            <a:ext cx="9144000" cy="224331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290019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1989233"/>
            <a:ext cx="9144000" cy="17145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200150"/>
            <a:ext cx="9144000" cy="382905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3789409"/>
            <a:ext cx="5637010" cy="66158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pPr>
              <a:defRPr/>
            </a:pPr>
            <a:fld id="{70FE9711-AD72-4073-A8C0-18C9A7BC66C6}" type="datetime1">
              <a:rPr lang="ru-RU" smtClean="0"/>
              <a:t>27.02.2020</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fld id="{726DCC83-3018-4D84-91D3-7FEB4B76F457}" type="slidenum">
              <a:rPr lang="ru-RU" altLang="ru-RU" smtClean="0"/>
              <a:pPr/>
              <a:t>‹#›</a:t>
            </a:fld>
            <a:endParaRPr lang="ru-RU" altLang="ru-RU"/>
          </a:p>
        </p:txBody>
      </p:sp>
      <p:sp>
        <p:nvSpPr>
          <p:cNvPr id="2" name="Title 1"/>
          <p:cNvSpPr>
            <a:spLocks noGrp="1"/>
          </p:cNvSpPr>
          <p:nvPr>
            <p:ph type="ctrTitle"/>
          </p:nvPr>
        </p:nvSpPr>
        <p:spPr>
          <a:xfrm>
            <a:off x="817582" y="2349218"/>
            <a:ext cx="7175351" cy="1344875"/>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548639"/>
            <a:ext cx="6400800" cy="260604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pPr>
              <a:defRPr/>
            </a:pPr>
            <a:fld id="{426E1D2F-66F5-40CB-820B-7D5176699BD6}" type="datetime1">
              <a:rPr lang="ru-RU" smtClean="0"/>
              <a:t>27.02.2020</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fld id="{70A4BB0A-C7B2-4484-97BB-6D611A1876CE}" type="slidenum">
              <a:rPr lang="ru-RU" altLang="ru-RU" smtClean="0"/>
              <a:pPr/>
              <a:t>‹#›</a:t>
            </a:fld>
            <a:endParaRPr lang="ru-RU" altLang="ru-RU"/>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282388"/>
            <a:ext cx="2057400" cy="3928754"/>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4" y="548640"/>
            <a:ext cx="4829287" cy="367104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a:defRPr/>
            </a:pPr>
            <a:fld id="{8897F1FC-9226-4256-A702-F1BC612CCBD3}" type="datetime1">
              <a:rPr lang="ru-RU" smtClean="0"/>
              <a:t>27.02.2020</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fld id="{E940C3D1-E2E8-4996-9FF3-517819128F8A}" type="slidenum">
              <a:rPr lang="ru-RU" altLang="ru-RU" smtClean="0"/>
              <a:pPr/>
              <a:t>‹#›</a:t>
            </a:fld>
            <a:endParaRPr lang="ru-RU" altLang="ru-RU"/>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fld id="{4D55950A-A0CD-4961-98B3-C6B7AD8188C6}" type="datetime1">
              <a:rPr lang="ru-RU" smtClean="0"/>
              <a:t>27.02.2020</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fld id="{8FB65EBB-28EB-4D7F-A60B-1B2F094143E5}" type="slidenum">
              <a:rPr lang="ru-RU" altLang="ru-RU" smtClean="0"/>
              <a:pPr/>
              <a:t>‹#›</a:t>
            </a:fld>
            <a:endParaRPr lang="ru-RU" alt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548640"/>
            <a:ext cx="6400800" cy="260604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2900190"/>
            <a:ext cx="9144000" cy="224331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290019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1989233"/>
            <a:ext cx="9144000" cy="17145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200150"/>
            <a:ext cx="9144000" cy="382905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1629486"/>
            <a:ext cx="5966666" cy="1817510"/>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3455633"/>
            <a:ext cx="5970494" cy="626595"/>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2EB9A678-8D5D-4EDC-B7CA-B47D9C1175AF}" type="datetime1">
              <a:rPr lang="ru-RU" smtClean="0"/>
              <a:t>27.02.2020</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fld id="{B01438EF-A0F2-44A4-8562-ED0B8CE1F0A6}" type="slidenum">
              <a:rPr lang="ru-RU" altLang="ru-RU" smtClean="0"/>
              <a:pPr/>
              <a:t>‹#›</a:t>
            </a:fld>
            <a:endParaRPr lang="ru-RU" altLang="ru-RU"/>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fld id="{5B03AC61-110A-4DA5-82A8-2209A4BBE995}" type="datetime1">
              <a:rPr lang="ru-RU" smtClean="0"/>
              <a:t>27.02.2020</a:t>
            </a:fld>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fld id="{0E20ECEE-8F3D-418F-84E0-E4C18C91A5CE}" type="slidenum">
              <a:rPr lang="ru-RU" altLang="ru-RU" smtClean="0"/>
              <a:pPr/>
              <a:t>‹#›</a:t>
            </a:fld>
            <a:endParaRPr lang="ru-RU" alt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548639"/>
            <a:ext cx="3346704" cy="260604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548640"/>
            <a:ext cx="3346704" cy="260604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548640"/>
            <a:ext cx="3346704" cy="47982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050245"/>
            <a:ext cx="3346704" cy="20574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548640"/>
            <a:ext cx="3346704" cy="47982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049274"/>
            <a:ext cx="3346704" cy="20574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pPr>
              <a:defRPr/>
            </a:pPr>
            <a:fld id="{0795E59E-3AAC-4411-9792-6CB6AE3C785B}" type="datetime1">
              <a:rPr lang="ru-RU" smtClean="0"/>
              <a:t>27.02.2020</a:t>
            </a:fld>
            <a:endParaRPr lang="ru-RU"/>
          </a:p>
        </p:txBody>
      </p:sp>
      <p:sp>
        <p:nvSpPr>
          <p:cNvPr id="8" name="Footer Placeholder 7"/>
          <p:cNvSpPr>
            <a:spLocks noGrp="1"/>
          </p:cNvSpPr>
          <p:nvPr>
            <p:ph type="ftr" sz="quarter" idx="11"/>
          </p:nvPr>
        </p:nvSpPr>
        <p:spPr/>
        <p:txBody>
          <a:bodyPr/>
          <a:lstStyle/>
          <a:p>
            <a:pPr>
              <a:defRPr/>
            </a:pPr>
            <a:endParaRPr lang="ru-RU"/>
          </a:p>
        </p:txBody>
      </p:sp>
      <p:sp>
        <p:nvSpPr>
          <p:cNvPr id="9" name="Slide Number Placeholder 8"/>
          <p:cNvSpPr>
            <a:spLocks noGrp="1"/>
          </p:cNvSpPr>
          <p:nvPr>
            <p:ph type="sldNum" sz="quarter" idx="12"/>
          </p:nvPr>
        </p:nvSpPr>
        <p:spPr/>
        <p:txBody>
          <a:bodyPr/>
          <a:lstStyle/>
          <a:p>
            <a:fld id="{9F80886D-7237-41D9-90F9-A8477B8DD720}" type="slidenum">
              <a:rPr lang="ru-RU" altLang="ru-RU" smtClean="0"/>
              <a:pPr/>
              <a:t>‹#›</a:t>
            </a:fld>
            <a:endParaRPr lang="ru-RU" alt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pPr>
              <a:defRPr/>
            </a:pPr>
            <a:fld id="{A13D4869-C300-40B1-9700-25E5F4E3D041}" type="datetime1">
              <a:rPr lang="ru-RU" smtClean="0"/>
              <a:t>27.02.2020</a:t>
            </a:fld>
            <a:endParaRPr lang="ru-RU"/>
          </a:p>
        </p:txBody>
      </p:sp>
      <p:sp>
        <p:nvSpPr>
          <p:cNvPr id="4" name="Footer Placeholder 3"/>
          <p:cNvSpPr>
            <a:spLocks noGrp="1"/>
          </p:cNvSpPr>
          <p:nvPr>
            <p:ph type="ftr" sz="quarter" idx="11"/>
          </p:nvPr>
        </p:nvSpPr>
        <p:spPr/>
        <p:txBody>
          <a:bodyPr/>
          <a:lstStyle/>
          <a:p>
            <a:pPr>
              <a:defRPr/>
            </a:pPr>
            <a:endParaRPr lang="ru-RU"/>
          </a:p>
        </p:txBody>
      </p:sp>
      <p:sp>
        <p:nvSpPr>
          <p:cNvPr id="5" name="Slide Number Placeholder 4"/>
          <p:cNvSpPr>
            <a:spLocks noGrp="1"/>
          </p:cNvSpPr>
          <p:nvPr>
            <p:ph type="sldNum" sz="quarter" idx="12"/>
          </p:nvPr>
        </p:nvSpPr>
        <p:spPr/>
        <p:txBody>
          <a:bodyPr/>
          <a:lstStyle/>
          <a:p>
            <a:fld id="{E3C785D5-FD16-4512-B4A3-9ADE484F4CED}" type="slidenum">
              <a:rPr lang="ru-RU" altLang="ru-RU" smtClean="0"/>
              <a:pPr/>
              <a:t>‹#›</a:t>
            </a:fld>
            <a:endParaRPr lang="ru-RU" altLang="ru-RU"/>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699836F7-B912-4C0C-8DB7-345B2949533D}" type="datetime1">
              <a:rPr lang="ru-RU" smtClean="0"/>
              <a:t>27.02.2020</a:t>
            </a:fld>
            <a:endParaRPr lang="ru-RU"/>
          </a:p>
        </p:txBody>
      </p:sp>
      <p:sp>
        <p:nvSpPr>
          <p:cNvPr id="3" name="Footer Placeholder 2"/>
          <p:cNvSpPr>
            <a:spLocks noGrp="1"/>
          </p:cNvSpPr>
          <p:nvPr>
            <p:ph type="ftr" sz="quarter" idx="11"/>
          </p:nvPr>
        </p:nvSpPr>
        <p:spPr/>
        <p:txBody>
          <a:bodyPr/>
          <a:lstStyle/>
          <a:p>
            <a:pPr>
              <a:defRPr/>
            </a:pPr>
            <a:endParaRPr lang="ru-RU"/>
          </a:p>
        </p:txBody>
      </p:sp>
      <p:sp>
        <p:nvSpPr>
          <p:cNvPr id="4" name="Slide Number Placeholder 3"/>
          <p:cNvSpPr>
            <a:spLocks noGrp="1"/>
          </p:cNvSpPr>
          <p:nvPr>
            <p:ph type="sldNum" sz="quarter" idx="12"/>
          </p:nvPr>
        </p:nvSpPr>
        <p:spPr/>
        <p:txBody>
          <a:bodyPr/>
          <a:lstStyle/>
          <a:p>
            <a:fld id="{03A8029A-B86D-481C-AA00-1E70A808F270}" type="slidenum">
              <a:rPr lang="ru-RU" altLang="ru-RU" smtClean="0"/>
              <a:pPr/>
              <a:t>‹#›</a:t>
            </a:fld>
            <a:endParaRPr lang="ru-RU" altLang="ru-RU"/>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6" y="1657350"/>
            <a:ext cx="3636085" cy="943870"/>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6" y="548640"/>
            <a:ext cx="4017085" cy="3671048"/>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2623351"/>
            <a:ext cx="3388660" cy="160463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pPr>
              <a:defRPr/>
            </a:pPr>
            <a:fld id="{25C7FEF0-FF02-4EE2-B51C-55AF7EF15C2C}" type="datetime1">
              <a:rPr lang="ru-RU" smtClean="0"/>
              <a:t>27.02.2020</a:t>
            </a:fld>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fld id="{71D3967A-B189-494E-944B-6A07321A6D00}" type="slidenum">
              <a:rPr lang="ru-RU" altLang="ru-RU" smtClean="0"/>
              <a:pPr/>
              <a:t>‹#›</a:t>
            </a:fld>
            <a:endParaRPr lang="ru-RU" altLang="ru-RU"/>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2900190"/>
            <a:ext cx="9144000" cy="224331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290019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1989233"/>
            <a:ext cx="9144000" cy="17145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200150"/>
            <a:ext cx="9144000" cy="382905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857250"/>
            <a:ext cx="4114800" cy="2345855"/>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757865"/>
            <a:ext cx="3694114" cy="1622265"/>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pPr>
              <a:defRPr/>
            </a:pPr>
            <a:fld id="{5978ADF9-1BD1-45AF-842D-456F3BC4F26B}" type="datetime1">
              <a:rPr lang="ru-RU" smtClean="0"/>
              <a:t>27.02.2020</a:t>
            </a:fld>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fld id="{04AE0FA7-3156-4E11-842B-5C7A03789048}" type="slidenum">
              <a:rPr lang="ru-RU" altLang="ru-RU" smtClean="0"/>
              <a:pPr/>
              <a:t>‹#›</a:t>
            </a:fld>
            <a:endParaRPr lang="ru-RU" altLang="ru-RU"/>
          </a:p>
        </p:txBody>
      </p:sp>
      <p:sp>
        <p:nvSpPr>
          <p:cNvPr id="2" name="Title 1"/>
          <p:cNvSpPr>
            <a:spLocks noGrp="1"/>
          </p:cNvSpPr>
          <p:nvPr>
            <p:ph type="title"/>
          </p:nvPr>
        </p:nvSpPr>
        <p:spPr>
          <a:xfrm>
            <a:off x="727268" y="3348316"/>
            <a:ext cx="6383538" cy="85725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3829050"/>
            <a:ext cx="9144000" cy="131445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2905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826228"/>
            <a:ext cx="9144000" cy="17145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200150"/>
            <a:ext cx="9144000" cy="382905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90" y="3279126"/>
            <a:ext cx="6512511" cy="85725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549195"/>
            <a:ext cx="6400800" cy="260604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4629150"/>
            <a:ext cx="2514600" cy="273844"/>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pPr>
              <a:defRPr/>
            </a:pPr>
            <a:fld id="{678C4AE6-2C0A-4056-BA8C-59A099275254}" type="datetime1">
              <a:rPr lang="ru-RU" smtClean="0"/>
              <a:t>27.02.2020</a:t>
            </a:fld>
            <a:endParaRPr lang="ru-RU"/>
          </a:p>
        </p:txBody>
      </p:sp>
      <p:sp>
        <p:nvSpPr>
          <p:cNvPr id="5" name="Footer Placeholder 4"/>
          <p:cNvSpPr>
            <a:spLocks noGrp="1"/>
          </p:cNvSpPr>
          <p:nvPr>
            <p:ph type="ftr" sz="quarter" idx="3"/>
          </p:nvPr>
        </p:nvSpPr>
        <p:spPr>
          <a:xfrm>
            <a:off x="457200" y="4629150"/>
            <a:ext cx="3352801" cy="273844"/>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pPr>
              <a:defRPr/>
            </a:pPr>
            <a:endParaRPr lang="ru-RU"/>
          </a:p>
        </p:txBody>
      </p:sp>
      <p:sp>
        <p:nvSpPr>
          <p:cNvPr id="6" name="Slide Number Placeholder 5"/>
          <p:cNvSpPr>
            <a:spLocks noGrp="1"/>
          </p:cNvSpPr>
          <p:nvPr>
            <p:ph type="sldNum" sz="quarter" idx="4"/>
          </p:nvPr>
        </p:nvSpPr>
        <p:spPr>
          <a:xfrm>
            <a:off x="3810000" y="4629150"/>
            <a:ext cx="1828800" cy="273844"/>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6CDAC8E6-FA10-41D1-91D3-DBD6990F1677}" type="slidenum">
              <a:rPr lang="ru-RU" altLang="ru-RU" smtClean="0"/>
              <a:pPr/>
              <a:t>‹#›</a:t>
            </a:fld>
            <a:endParaRPr lang="ru-RU" altLang="ru-RU"/>
          </a:p>
        </p:txBody>
      </p:sp>
    </p:spTree>
  </p:cSld>
  <p:clrMap bg1="lt1" tx1="dk1" bg2="lt2" tx2="dk2" accent1="accent1" accent2="accent2" accent3="accent3" accent4="accent4" accent5="accent5" accent6="accent6" hlink="hlink" folHlink="folHlink"/>
  <p:sldLayoutIdLst>
    <p:sldLayoutId id="2147483836" r:id="rId1"/>
    <p:sldLayoutId id="2147483837" r:id="rId2"/>
    <p:sldLayoutId id="2147483838" r:id="rId3"/>
    <p:sldLayoutId id="2147483839" r:id="rId4"/>
    <p:sldLayoutId id="2147483840" r:id="rId5"/>
    <p:sldLayoutId id="2147483841" r:id="rId6"/>
    <p:sldLayoutId id="2147483842" r:id="rId7"/>
    <p:sldLayoutId id="2147483843" r:id="rId8"/>
    <p:sldLayoutId id="2147483844" r:id="rId9"/>
    <p:sldLayoutId id="2147483845" r:id="rId10"/>
    <p:sldLayoutId id="2147483846" r:id="rId11"/>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ftr="0" dt="0"/>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6325" y="119066"/>
            <a:ext cx="393700" cy="358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2" name="Прямая соединительная линия 11"/>
          <p:cNvCxnSpPr/>
          <p:nvPr/>
        </p:nvCxnSpPr>
        <p:spPr>
          <a:xfrm>
            <a:off x="6926269" y="619125"/>
            <a:ext cx="1671637" cy="0"/>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sp>
        <p:nvSpPr>
          <p:cNvPr id="13" name="Прямоугольник 12"/>
          <p:cNvSpPr>
            <a:spLocks noChangeArrowheads="1"/>
          </p:cNvSpPr>
          <p:nvPr/>
        </p:nvSpPr>
        <p:spPr bwMode="auto">
          <a:xfrm>
            <a:off x="6540501" y="-20637"/>
            <a:ext cx="255746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ru-RU" altLang="ru-RU" sz="1800" dirty="0">
                <a:solidFill>
                  <a:schemeClr val="bg2">
                    <a:lumMod val="25000"/>
                  </a:schemeClr>
                </a:solidFill>
                <a:latin typeface="Monotype Corsiva" pitchFamily="66" charset="0"/>
              </a:rPr>
              <a:t>Министерство юстиции </a:t>
            </a:r>
          </a:p>
          <a:p>
            <a:pPr algn="ctr" eaLnBrk="1" hangingPunct="1">
              <a:spcBef>
                <a:spcPct val="0"/>
              </a:spcBef>
              <a:buFontTx/>
              <a:buNone/>
            </a:pPr>
            <a:r>
              <a:rPr lang="ru-RU" altLang="ru-RU" sz="1800" dirty="0">
                <a:solidFill>
                  <a:schemeClr val="bg2">
                    <a:lumMod val="25000"/>
                  </a:schemeClr>
                </a:solidFill>
                <a:latin typeface="Monotype Corsiva" pitchFamily="66" charset="0"/>
              </a:rPr>
              <a:t>Новосибирской области</a:t>
            </a:r>
          </a:p>
        </p:txBody>
      </p:sp>
      <p:sp>
        <p:nvSpPr>
          <p:cNvPr id="2" name="Прямоугольник 1"/>
          <p:cNvSpPr/>
          <p:nvPr/>
        </p:nvSpPr>
        <p:spPr>
          <a:xfrm>
            <a:off x="467544" y="771551"/>
            <a:ext cx="8280919" cy="3539430"/>
          </a:xfrm>
          <a:prstGeom prst="rect">
            <a:avLst/>
          </a:prstGeom>
        </p:spPr>
        <p:txBody>
          <a:bodyPr wrap="square">
            <a:spAutoFit/>
          </a:bodyPr>
          <a:lstStyle/>
          <a:p>
            <a:pPr lvl="0" algn="ctr" eaLnBrk="1" fontAlgn="auto" hangingPunct="1">
              <a:spcBef>
                <a:spcPts val="0"/>
              </a:spcBef>
              <a:spcAft>
                <a:spcPts val="0"/>
              </a:spcAft>
            </a:pPr>
            <a:r>
              <a:rPr lang="ru-RU" sz="2800" b="1" i="1" dirty="0">
                <a:solidFill>
                  <a:schemeClr val="bg2">
                    <a:lumMod val="25000"/>
                  </a:schemeClr>
                </a:solidFill>
                <a:latin typeface="Franklin Gothic Heavy" panose="020B0903020102020204" pitchFamily="34" charset="0"/>
                <a:ea typeface="Ebrima" panose="02000000000000000000" pitchFamily="2" charset="0"/>
                <a:cs typeface="Ebrima" panose="02000000000000000000" pitchFamily="2" charset="0"/>
              </a:rPr>
              <a:t>Вопросы подготовки, принятия, </a:t>
            </a:r>
            <a:endParaRPr lang="ru-RU" sz="2800" b="1" i="1" dirty="0" smtClean="0">
              <a:solidFill>
                <a:schemeClr val="bg2">
                  <a:lumMod val="25000"/>
                </a:schemeClr>
              </a:solidFill>
              <a:latin typeface="Franklin Gothic Heavy" panose="020B0903020102020204" pitchFamily="34" charset="0"/>
              <a:ea typeface="Ebrima" panose="02000000000000000000" pitchFamily="2" charset="0"/>
              <a:cs typeface="Ebrima" panose="02000000000000000000" pitchFamily="2" charset="0"/>
            </a:endParaRPr>
          </a:p>
          <a:p>
            <a:pPr lvl="0" algn="ctr" eaLnBrk="1" fontAlgn="auto" hangingPunct="1">
              <a:spcBef>
                <a:spcPts val="0"/>
              </a:spcBef>
              <a:spcAft>
                <a:spcPts val="0"/>
              </a:spcAft>
            </a:pPr>
            <a:r>
              <a:rPr lang="ru-RU" sz="2800" b="1" i="1" dirty="0" smtClean="0">
                <a:solidFill>
                  <a:schemeClr val="bg2">
                    <a:lumMod val="25000"/>
                  </a:schemeClr>
                </a:solidFill>
                <a:latin typeface="Franklin Gothic Heavy" panose="020B0903020102020204" pitchFamily="34" charset="0"/>
                <a:ea typeface="Ebrima" panose="02000000000000000000" pitchFamily="2" charset="0"/>
                <a:cs typeface="Ebrima" panose="02000000000000000000" pitchFamily="2" charset="0"/>
              </a:rPr>
              <a:t>вступления </a:t>
            </a:r>
            <a:r>
              <a:rPr lang="ru-RU" sz="2800" b="1" i="1" dirty="0">
                <a:solidFill>
                  <a:schemeClr val="bg2">
                    <a:lumMod val="25000"/>
                  </a:schemeClr>
                </a:solidFill>
                <a:latin typeface="Franklin Gothic Heavy" panose="020B0903020102020204" pitchFamily="34" charset="0"/>
                <a:ea typeface="Ebrima" panose="02000000000000000000" pitchFamily="2" charset="0"/>
                <a:cs typeface="Ebrima" panose="02000000000000000000" pitchFamily="2" charset="0"/>
              </a:rPr>
              <a:t>в силу муниципальных нормативных правовых актов, </a:t>
            </a:r>
            <a:endParaRPr lang="ru-RU" sz="2800" b="1" i="1" dirty="0" smtClean="0">
              <a:solidFill>
                <a:schemeClr val="bg2">
                  <a:lumMod val="25000"/>
                </a:schemeClr>
              </a:solidFill>
              <a:latin typeface="Franklin Gothic Heavy" panose="020B0903020102020204" pitchFamily="34" charset="0"/>
              <a:ea typeface="Ebrima" panose="02000000000000000000" pitchFamily="2" charset="0"/>
              <a:cs typeface="Ebrima" panose="02000000000000000000" pitchFamily="2" charset="0"/>
            </a:endParaRPr>
          </a:p>
          <a:p>
            <a:pPr lvl="0" algn="ctr" eaLnBrk="1" fontAlgn="auto" hangingPunct="1">
              <a:spcBef>
                <a:spcPts val="0"/>
              </a:spcBef>
              <a:spcAft>
                <a:spcPts val="0"/>
              </a:spcAft>
            </a:pPr>
            <a:r>
              <a:rPr lang="ru-RU" sz="2800" b="1" i="1" dirty="0" smtClean="0">
                <a:solidFill>
                  <a:schemeClr val="bg2">
                    <a:lumMod val="25000"/>
                  </a:schemeClr>
                </a:solidFill>
                <a:latin typeface="Franklin Gothic Heavy" panose="020B0903020102020204" pitchFamily="34" charset="0"/>
                <a:ea typeface="Ebrima" panose="02000000000000000000" pitchFamily="2" charset="0"/>
                <a:cs typeface="Ebrima" panose="02000000000000000000" pitchFamily="2" charset="0"/>
              </a:rPr>
              <a:t>типичные </a:t>
            </a:r>
            <a:r>
              <a:rPr lang="ru-RU" sz="2800" b="1" i="1" dirty="0">
                <a:solidFill>
                  <a:schemeClr val="bg2">
                    <a:lumMod val="25000"/>
                  </a:schemeClr>
                </a:solidFill>
                <a:latin typeface="Franklin Gothic Heavy" panose="020B0903020102020204" pitchFamily="34" charset="0"/>
                <a:ea typeface="Ebrima" panose="02000000000000000000" pitchFamily="2" charset="0"/>
                <a:cs typeface="Ebrima" panose="02000000000000000000" pitchFamily="2" charset="0"/>
              </a:rPr>
              <a:t>нарушения юридико-технического оформления, а также рекомендации по совершенствованию процедуры </a:t>
            </a:r>
            <a:endParaRPr lang="ru-RU" sz="2800" b="1" i="1" dirty="0" smtClean="0">
              <a:solidFill>
                <a:schemeClr val="bg2">
                  <a:lumMod val="25000"/>
                </a:schemeClr>
              </a:solidFill>
              <a:latin typeface="Franklin Gothic Heavy" panose="020B0903020102020204" pitchFamily="34" charset="0"/>
              <a:ea typeface="Ebrima" panose="02000000000000000000" pitchFamily="2" charset="0"/>
              <a:cs typeface="Ebrima" panose="02000000000000000000" pitchFamily="2" charset="0"/>
            </a:endParaRPr>
          </a:p>
          <a:p>
            <a:pPr lvl="0" algn="ctr" eaLnBrk="1" fontAlgn="auto" hangingPunct="1">
              <a:spcBef>
                <a:spcPts val="0"/>
              </a:spcBef>
              <a:spcAft>
                <a:spcPts val="0"/>
              </a:spcAft>
            </a:pPr>
            <a:r>
              <a:rPr lang="ru-RU" sz="2800" b="1" i="1" dirty="0" smtClean="0">
                <a:solidFill>
                  <a:schemeClr val="bg2">
                    <a:lumMod val="25000"/>
                  </a:schemeClr>
                </a:solidFill>
                <a:latin typeface="Franklin Gothic Heavy" panose="020B0903020102020204" pitchFamily="34" charset="0"/>
                <a:ea typeface="Ebrima" panose="02000000000000000000" pitchFamily="2" charset="0"/>
                <a:cs typeface="Ebrima" panose="02000000000000000000" pitchFamily="2" charset="0"/>
              </a:rPr>
              <a:t>юридико-технической </a:t>
            </a:r>
            <a:r>
              <a:rPr lang="ru-RU" sz="2800" b="1" i="1" dirty="0">
                <a:solidFill>
                  <a:schemeClr val="bg2">
                    <a:lumMod val="25000"/>
                  </a:schemeClr>
                </a:solidFill>
                <a:latin typeface="Franklin Gothic Heavy" panose="020B0903020102020204" pitchFamily="34" charset="0"/>
                <a:ea typeface="Ebrima" panose="02000000000000000000" pitchFamily="2" charset="0"/>
                <a:cs typeface="Ebrima" panose="02000000000000000000" pitchFamily="2" charset="0"/>
              </a:rPr>
              <a:t>подготовки муниципальных нормативных правовых актов</a:t>
            </a:r>
            <a:endParaRPr lang="ru-RU" sz="2800" i="1" dirty="0">
              <a:solidFill>
                <a:schemeClr val="tx2"/>
              </a:solidFill>
              <a:effectLst/>
              <a:latin typeface="Franklin Gothic Heavy" panose="020B0903020102020204" pitchFamily="34" charset="0"/>
              <a:ea typeface="Ebrima" panose="02000000000000000000" pitchFamily="2" charset="0"/>
              <a:cs typeface="Ebrima" panose="02000000000000000000" pitchFamily="2"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1570" y="0"/>
            <a:ext cx="7560840" cy="276999"/>
          </a:xfrm>
          <a:prstGeom prst="rect">
            <a:avLst/>
          </a:prstGeom>
          <a:noFill/>
        </p:spPr>
        <p:txBody>
          <a:bodyPr wrap="square" rtlCol="0">
            <a:spAutoFit/>
          </a:bodyPr>
          <a:lstStyle/>
          <a:p>
            <a:pPr algn="ctr"/>
            <a:r>
              <a:rPr lang="ru-RU" sz="1200" b="1" dirty="0">
                <a:solidFill>
                  <a:schemeClr val="bg2">
                    <a:lumMod val="25000"/>
                  </a:schemeClr>
                </a:solidFill>
                <a:latin typeface="Times New Roman" panose="02020603050405020304" pitchFamily="18" charset="0"/>
                <a:cs typeface="Times New Roman" panose="02020603050405020304" pitchFamily="18" charset="0"/>
              </a:rPr>
              <a:t> </a:t>
            </a:r>
            <a:r>
              <a:rPr lang="ru-RU" sz="1200" b="1" dirty="0" smtClean="0">
                <a:solidFill>
                  <a:schemeClr val="bg2">
                    <a:lumMod val="25000"/>
                  </a:schemeClr>
                </a:solidFill>
                <a:latin typeface="Times New Roman" panose="02020603050405020304" pitchFamily="18" charset="0"/>
                <a:cs typeface="Times New Roman" panose="02020603050405020304" pitchFamily="18" charset="0"/>
              </a:rPr>
              <a:t>Обязательный </a:t>
            </a:r>
            <a:r>
              <a:rPr lang="ru-RU" sz="1200" b="1" dirty="0">
                <a:solidFill>
                  <a:schemeClr val="bg2">
                    <a:lumMod val="25000"/>
                  </a:schemeClr>
                </a:solidFill>
                <a:latin typeface="Times New Roman" panose="02020603050405020304" pitchFamily="18" charset="0"/>
                <a:cs typeface="Times New Roman" panose="02020603050405020304" pitchFamily="18" charset="0"/>
              </a:rPr>
              <a:t>набор реквизитов</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13194" y="51470"/>
            <a:ext cx="396875"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Номер слайда 1"/>
          <p:cNvSpPr>
            <a:spLocks noGrp="1"/>
          </p:cNvSpPr>
          <p:nvPr>
            <p:ph type="sldNum" sz="quarter" idx="12"/>
          </p:nvPr>
        </p:nvSpPr>
        <p:spPr>
          <a:xfrm>
            <a:off x="19416" y="29724"/>
            <a:ext cx="304112" cy="273844"/>
          </a:xfrm>
        </p:spPr>
        <p:txBody>
          <a:bodyPr/>
          <a:lstStyle/>
          <a:p>
            <a:r>
              <a:rPr lang="ru-RU" altLang="ru-RU" sz="800" b="0" dirty="0" smtClean="0">
                <a:solidFill>
                  <a:schemeClr val="tx1"/>
                </a:solidFill>
              </a:rPr>
              <a:t>10</a:t>
            </a:r>
          </a:p>
          <a:p>
            <a:endParaRPr lang="ru-RU" altLang="ru-RU" sz="800" b="0" dirty="0">
              <a:solidFill>
                <a:schemeClr val="tx1"/>
              </a:solidFill>
            </a:endParaRPr>
          </a:p>
        </p:txBody>
      </p:sp>
      <p:cxnSp>
        <p:nvCxnSpPr>
          <p:cNvPr id="7" name="Прямая со стрелкой 6"/>
          <p:cNvCxnSpPr/>
          <p:nvPr/>
        </p:nvCxnSpPr>
        <p:spPr>
          <a:xfrm>
            <a:off x="4716016" y="2355726"/>
            <a:ext cx="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37225" y="186609"/>
            <a:ext cx="8454119" cy="5186035"/>
          </a:xfrm>
          <a:prstGeom prst="rect">
            <a:avLst/>
          </a:prstGeom>
          <a:noFill/>
        </p:spPr>
        <p:txBody>
          <a:bodyPr wrap="square" rtlCol="0">
            <a:spAutoFit/>
          </a:bodyPr>
          <a:lstStyle/>
          <a:p>
            <a:r>
              <a:rPr lang="ru-RU" sz="1500" b="1" dirty="0">
                <a:solidFill>
                  <a:schemeClr val="accent4">
                    <a:lumMod val="50000"/>
                  </a:schemeClr>
                </a:solidFill>
                <a:latin typeface="Times New Roman" panose="02020603050405020304" pitchFamily="18" charset="0"/>
                <a:cs typeface="Times New Roman" panose="02020603050405020304" pitchFamily="18" charset="0"/>
              </a:rPr>
              <a:t>герб муниципального образования</a:t>
            </a:r>
            <a:r>
              <a:rPr lang="ru-RU" sz="1500" dirty="0">
                <a:solidFill>
                  <a:schemeClr val="accent4">
                    <a:lumMod val="50000"/>
                  </a:schemeClr>
                </a:solidFill>
                <a:latin typeface="Times New Roman" panose="02020603050405020304" pitchFamily="18" charset="0"/>
                <a:cs typeface="Times New Roman" panose="02020603050405020304" pitchFamily="18" charset="0"/>
              </a:rPr>
              <a:t> (при наличии)</a:t>
            </a:r>
          </a:p>
          <a:p>
            <a:endParaRPr lang="ru-RU" sz="1500" b="1" dirty="0">
              <a:solidFill>
                <a:schemeClr val="accent4">
                  <a:lumMod val="50000"/>
                </a:schemeClr>
              </a:solidFill>
              <a:latin typeface="Times New Roman" panose="02020603050405020304" pitchFamily="18" charset="0"/>
              <a:cs typeface="Times New Roman" panose="02020603050405020304" pitchFamily="18" charset="0"/>
            </a:endParaRPr>
          </a:p>
          <a:p>
            <a:r>
              <a:rPr lang="ru-RU" sz="1500" b="1" dirty="0" smtClean="0">
                <a:solidFill>
                  <a:schemeClr val="accent4">
                    <a:lumMod val="50000"/>
                  </a:schemeClr>
                </a:solidFill>
                <a:latin typeface="Times New Roman" panose="02020603050405020304" pitchFamily="18" charset="0"/>
                <a:cs typeface="Times New Roman" panose="02020603050405020304" pitchFamily="18" charset="0"/>
              </a:rPr>
              <a:t>наименование </a:t>
            </a:r>
            <a:r>
              <a:rPr lang="ru-RU" sz="1500" b="1" dirty="0">
                <a:solidFill>
                  <a:schemeClr val="accent4">
                    <a:lumMod val="50000"/>
                  </a:schemeClr>
                </a:solidFill>
                <a:latin typeface="Times New Roman" panose="02020603050405020304" pitchFamily="18" charset="0"/>
                <a:cs typeface="Times New Roman" panose="02020603050405020304" pitchFamily="18" charset="0"/>
              </a:rPr>
              <a:t>муниципального образования, на территории которого принят муниципальный правовой акт</a:t>
            </a:r>
            <a:r>
              <a:rPr lang="ru-RU" sz="1500" dirty="0">
                <a:solidFill>
                  <a:schemeClr val="accent4">
                    <a:lumMod val="50000"/>
                  </a:schemeClr>
                </a:solidFill>
                <a:latin typeface="Times New Roman" panose="02020603050405020304" pitchFamily="18" charset="0"/>
                <a:cs typeface="Times New Roman" panose="02020603050405020304" pitchFamily="18" charset="0"/>
              </a:rPr>
              <a:t> </a:t>
            </a:r>
          </a:p>
          <a:p>
            <a:endParaRPr lang="ru-RU" sz="1500" b="1" dirty="0" smtClean="0">
              <a:solidFill>
                <a:schemeClr val="accent4">
                  <a:lumMod val="50000"/>
                </a:schemeClr>
              </a:solidFill>
              <a:latin typeface="Times New Roman" panose="02020603050405020304" pitchFamily="18" charset="0"/>
              <a:cs typeface="Times New Roman" panose="02020603050405020304" pitchFamily="18" charset="0"/>
            </a:endParaRPr>
          </a:p>
          <a:p>
            <a:r>
              <a:rPr lang="ru-RU" sz="1500" b="1" dirty="0" smtClean="0">
                <a:solidFill>
                  <a:schemeClr val="accent4">
                    <a:lumMod val="50000"/>
                  </a:schemeClr>
                </a:solidFill>
                <a:latin typeface="Times New Roman" panose="02020603050405020304" pitchFamily="18" charset="0"/>
                <a:cs typeface="Times New Roman" panose="02020603050405020304" pitchFamily="18" charset="0"/>
              </a:rPr>
              <a:t>форма </a:t>
            </a:r>
            <a:r>
              <a:rPr lang="ru-RU" sz="1500" b="1" dirty="0">
                <a:solidFill>
                  <a:schemeClr val="accent4">
                    <a:lumMod val="50000"/>
                  </a:schemeClr>
                </a:solidFill>
                <a:latin typeface="Times New Roman" panose="02020603050405020304" pitchFamily="18" charset="0"/>
                <a:cs typeface="Times New Roman" panose="02020603050405020304" pitchFamily="18" charset="0"/>
              </a:rPr>
              <a:t>(вид) принятия</a:t>
            </a:r>
            <a:endParaRPr lang="ru-RU" sz="1500" dirty="0">
              <a:solidFill>
                <a:schemeClr val="accent4">
                  <a:lumMod val="50000"/>
                </a:schemeClr>
              </a:solidFill>
              <a:latin typeface="Times New Roman" panose="02020603050405020304" pitchFamily="18" charset="0"/>
              <a:cs typeface="Times New Roman" panose="02020603050405020304" pitchFamily="18" charset="0"/>
            </a:endParaRPr>
          </a:p>
          <a:p>
            <a:endParaRPr lang="ru-RU" sz="1500" b="1" dirty="0" smtClean="0">
              <a:solidFill>
                <a:schemeClr val="accent4">
                  <a:lumMod val="50000"/>
                </a:schemeClr>
              </a:solidFill>
              <a:latin typeface="Times New Roman" panose="02020603050405020304" pitchFamily="18" charset="0"/>
              <a:cs typeface="Times New Roman" panose="02020603050405020304" pitchFamily="18" charset="0"/>
            </a:endParaRPr>
          </a:p>
          <a:p>
            <a:r>
              <a:rPr lang="ru-RU" sz="1500" b="1" dirty="0" smtClean="0">
                <a:solidFill>
                  <a:schemeClr val="accent4">
                    <a:lumMod val="50000"/>
                  </a:schemeClr>
                </a:solidFill>
                <a:latin typeface="Times New Roman" panose="02020603050405020304" pitchFamily="18" charset="0"/>
                <a:cs typeface="Times New Roman" panose="02020603050405020304" pitchFamily="18" charset="0"/>
              </a:rPr>
              <a:t>наименование </a:t>
            </a:r>
            <a:r>
              <a:rPr lang="ru-RU" sz="1500" b="1" dirty="0">
                <a:solidFill>
                  <a:schemeClr val="accent4">
                    <a:lumMod val="50000"/>
                  </a:schemeClr>
                </a:solidFill>
                <a:latin typeface="Times New Roman" panose="02020603050405020304" pitchFamily="18" charset="0"/>
                <a:cs typeface="Times New Roman" panose="02020603050405020304" pitchFamily="18" charset="0"/>
              </a:rPr>
              <a:t>органа (должностного лица), принявшего (издавшего) муниципальный правовой акт</a:t>
            </a:r>
            <a:endParaRPr lang="ru-RU" sz="1500" dirty="0">
              <a:solidFill>
                <a:schemeClr val="accent4">
                  <a:lumMod val="50000"/>
                </a:schemeClr>
              </a:solidFill>
              <a:latin typeface="Times New Roman" panose="02020603050405020304" pitchFamily="18" charset="0"/>
              <a:cs typeface="Times New Roman" panose="02020603050405020304" pitchFamily="18" charset="0"/>
            </a:endParaRPr>
          </a:p>
          <a:p>
            <a:endParaRPr lang="ru-RU" sz="1500" b="1" dirty="0" smtClean="0">
              <a:solidFill>
                <a:schemeClr val="accent4">
                  <a:lumMod val="50000"/>
                </a:schemeClr>
              </a:solidFill>
              <a:latin typeface="Times New Roman" panose="02020603050405020304" pitchFamily="18" charset="0"/>
              <a:cs typeface="Times New Roman" panose="02020603050405020304" pitchFamily="18" charset="0"/>
            </a:endParaRPr>
          </a:p>
          <a:p>
            <a:r>
              <a:rPr lang="ru-RU" sz="1500" b="1" dirty="0" smtClean="0">
                <a:solidFill>
                  <a:schemeClr val="accent4">
                    <a:lumMod val="50000"/>
                  </a:schemeClr>
                </a:solidFill>
                <a:latin typeface="Times New Roman" panose="02020603050405020304" pitchFamily="18" charset="0"/>
                <a:cs typeface="Times New Roman" panose="02020603050405020304" pitchFamily="18" charset="0"/>
              </a:rPr>
              <a:t>наименование </a:t>
            </a:r>
            <a:r>
              <a:rPr lang="ru-RU" sz="1500" b="1" dirty="0">
                <a:solidFill>
                  <a:schemeClr val="accent4">
                    <a:lumMod val="50000"/>
                  </a:schemeClr>
                </a:solidFill>
                <a:latin typeface="Times New Roman" panose="02020603050405020304" pitchFamily="18" charset="0"/>
                <a:cs typeface="Times New Roman" panose="02020603050405020304" pitchFamily="18" charset="0"/>
              </a:rPr>
              <a:t>муниципального правового акта</a:t>
            </a:r>
            <a:endParaRPr lang="ru-RU" sz="1500" dirty="0">
              <a:solidFill>
                <a:schemeClr val="accent4">
                  <a:lumMod val="50000"/>
                </a:schemeClr>
              </a:solidFill>
              <a:latin typeface="Times New Roman" panose="02020603050405020304" pitchFamily="18" charset="0"/>
              <a:cs typeface="Times New Roman" panose="02020603050405020304" pitchFamily="18" charset="0"/>
            </a:endParaRPr>
          </a:p>
          <a:p>
            <a:endParaRPr lang="ru-RU" sz="1500" b="1" dirty="0" smtClean="0">
              <a:solidFill>
                <a:schemeClr val="accent4">
                  <a:lumMod val="50000"/>
                </a:schemeClr>
              </a:solidFill>
              <a:latin typeface="Times New Roman" panose="02020603050405020304" pitchFamily="18" charset="0"/>
              <a:cs typeface="Times New Roman" panose="02020603050405020304" pitchFamily="18" charset="0"/>
            </a:endParaRPr>
          </a:p>
          <a:p>
            <a:r>
              <a:rPr lang="ru-RU" sz="1500" b="1" dirty="0" smtClean="0">
                <a:solidFill>
                  <a:schemeClr val="accent4">
                    <a:lumMod val="50000"/>
                  </a:schemeClr>
                </a:solidFill>
                <a:latin typeface="Times New Roman" panose="02020603050405020304" pitchFamily="18" charset="0"/>
                <a:cs typeface="Times New Roman" panose="02020603050405020304" pitchFamily="18" charset="0"/>
              </a:rPr>
              <a:t>дата </a:t>
            </a:r>
            <a:r>
              <a:rPr lang="ru-RU" sz="1500" b="1" dirty="0">
                <a:solidFill>
                  <a:schemeClr val="accent4">
                    <a:lumMod val="50000"/>
                  </a:schemeClr>
                </a:solidFill>
                <a:latin typeface="Times New Roman" panose="02020603050405020304" pitchFamily="18" charset="0"/>
                <a:cs typeface="Times New Roman" panose="02020603050405020304" pitchFamily="18" charset="0"/>
              </a:rPr>
              <a:t>и место принятия и (или) подписания</a:t>
            </a:r>
            <a:endParaRPr lang="ru-RU" sz="1500" dirty="0">
              <a:solidFill>
                <a:schemeClr val="accent4">
                  <a:lumMod val="50000"/>
                </a:schemeClr>
              </a:solidFill>
              <a:latin typeface="Times New Roman" panose="02020603050405020304" pitchFamily="18" charset="0"/>
              <a:cs typeface="Times New Roman" panose="02020603050405020304" pitchFamily="18" charset="0"/>
            </a:endParaRPr>
          </a:p>
          <a:p>
            <a:endParaRPr lang="ru-RU" sz="1500" b="1" dirty="0" smtClean="0">
              <a:solidFill>
                <a:schemeClr val="accent4">
                  <a:lumMod val="50000"/>
                </a:schemeClr>
              </a:solidFill>
              <a:latin typeface="Times New Roman" panose="02020603050405020304" pitchFamily="18" charset="0"/>
              <a:cs typeface="Times New Roman" panose="02020603050405020304" pitchFamily="18" charset="0"/>
            </a:endParaRPr>
          </a:p>
          <a:p>
            <a:r>
              <a:rPr lang="ru-RU" sz="1500" b="1" dirty="0" smtClean="0">
                <a:solidFill>
                  <a:schemeClr val="accent4">
                    <a:lumMod val="50000"/>
                  </a:schemeClr>
                </a:solidFill>
                <a:latin typeface="Times New Roman" panose="02020603050405020304" pitchFamily="18" charset="0"/>
                <a:cs typeface="Times New Roman" panose="02020603050405020304" pitchFamily="18" charset="0"/>
              </a:rPr>
              <a:t>регистрационный (порядковый) номер</a:t>
            </a:r>
            <a:endParaRPr lang="ru-RU" sz="1500" dirty="0">
              <a:solidFill>
                <a:schemeClr val="accent4">
                  <a:lumMod val="50000"/>
                </a:schemeClr>
              </a:solidFill>
              <a:latin typeface="Times New Roman" panose="02020603050405020304" pitchFamily="18" charset="0"/>
              <a:cs typeface="Times New Roman" panose="02020603050405020304" pitchFamily="18" charset="0"/>
            </a:endParaRPr>
          </a:p>
          <a:p>
            <a:endParaRPr lang="ru-RU" sz="1500" b="1" dirty="0" smtClean="0">
              <a:solidFill>
                <a:schemeClr val="accent4">
                  <a:lumMod val="50000"/>
                </a:schemeClr>
              </a:solidFill>
              <a:latin typeface="Times New Roman" panose="02020603050405020304" pitchFamily="18" charset="0"/>
              <a:cs typeface="Times New Roman" panose="02020603050405020304" pitchFamily="18" charset="0"/>
            </a:endParaRPr>
          </a:p>
          <a:p>
            <a:r>
              <a:rPr lang="ru-RU" sz="1500" b="1" dirty="0" smtClean="0">
                <a:solidFill>
                  <a:schemeClr val="accent4">
                    <a:lumMod val="50000"/>
                  </a:schemeClr>
                </a:solidFill>
                <a:latin typeface="Times New Roman" panose="02020603050405020304" pitchFamily="18" charset="0"/>
                <a:cs typeface="Times New Roman" panose="02020603050405020304" pitchFamily="18" charset="0"/>
              </a:rPr>
              <a:t>полное </a:t>
            </a:r>
            <a:r>
              <a:rPr lang="ru-RU" sz="1500" b="1" dirty="0">
                <a:solidFill>
                  <a:schemeClr val="accent4">
                    <a:lumMod val="50000"/>
                  </a:schemeClr>
                </a:solidFill>
                <a:latin typeface="Times New Roman" panose="02020603050405020304" pitchFamily="18" charset="0"/>
                <a:cs typeface="Times New Roman" panose="02020603050405020304" pitchFamily="18" charset="0"/>
              </a:rPr>
              <a:t>наименование должности лица, подписавшего правовой акт</a:t>
            </a:r>
          </a:p>
          <a:p>
            <a:endParaRPr lang="ru-RU" sz="1500" dirty="0" smtClean="0">
              <a:solidFill>
                <a:schemeClr val="accent4">
                  <a:lumMod val="50000"/>
                </a:schemeClr>
              </a:solidFill>
              <a:latin typeface="Times New Roman" panose="02020603050405020304" pitchFamily="18" charset="0"/>
              <a:cs typeface="Times New Roman" panose="02020603050405020304" pitchFamily="18" charset="0"/>
            </a:endParaRPr>
          </a:p>
          <a:p>
            <a:r>
              <a:rPr lang="ru-RU" sz="1500" b="1" dirty="0" smtClean="0">
                <a:solidFill>
                  <a:schemeClr val="accent4">
                    <a:lumMod val="50000"/>
                  </a:schemeClr>
                </a:solidFill>
                <a:latin typeface="Times New Roman" panose="02020603050405020304" pitchFamily="18" charset="0"/>
                <a:cs typeface="Times New Roman" panose="02020603050405020304" pitchFamily="18" charset="0"/>
              </a:rPr>
              <a:t>источник </a:t>
            </a:r>
            <a:r>
              <a:rPr lang="ru-RU" sz="1500" b="1" dirty="0">
                <a:solidFill>
                  <a:schemeClr val="accent4">
                    <a:lumMod val="50000"/>
                  </a:schemeClr>
                </a:solidFill>
                <a:latin typeface="Times New Roman" panose="02020603050405020304" pitchFamily="18" charset="0"/>
                <a:cs typeface="Times New Roman" panose="02020603050405020304" pitchFamily="18" charset="0"/>
              </a:rPr>
              <a:t>официального опубликования</a:t>
            </a:r>
            <a:endParaRPr lang="ru-RU" sz="1500" dirty="0">
              <a:solidFill>
                <a:schemeClr val="accent4">
                  <a:lumMod val="50000"/>
                </a:schemeClr>
              </a:solidFill>
              <a:latin typeface="Times New Roman" panose="02020603050405020304" pitchFamily="18" charset="0"/>
              <a:cs typeface="Times New Roman" panose="02020603050405020304" pitchFamily="18" charset="0"/>
            </a:endParaRPr>
          </a:p>
          <a:p>
            <a:endParaRPr lang="ru-RU" sz="1500" b="1" dirty="0" smtClean="0">
              <a:solidFill>
                <a:schemeClr val="accent4">
                  <a:lumMod val="50000"/>
                </a:schemeClr>
              </a:solidFill>
              <a:latin typeface="Times New Roman" panose="02020603050405020304" pitchFamily="18" charset="0"/>
              <a:cs typeface="Times New Roman" panose="02020603050405020304" pitchFamily="18" charset="0"/>
            </a:endParaRPr>
          </a:p>
          <a:p>
            <a:r>
              <a:rPr lang="ru-RU" sz="1500" b="1" dirty="0" smtClean="0">
                <a:solidFill>
                  <a:schemeClr val="accent4">
                    <a:lumMod val="50000"/>
                  </a:schemeClr>
                </a:solidFill>
                <a:latin typeface="Times New Roman" panose="02020603050405020304" pitchFamily="18" charset="0"/>
                <a:cs typeface="Times New Roman" panose="02020603050405020304" pitchFamily="18" charset="0"/>
              </a:rPr>
              <a:t>дата </a:t>
            </a:r>
            <a:r>
              <a:rPr lang="ru-RU" sz="1500" b="1" dirty="0">
                <a:solidFill>
                  <a:schemeClr val="accent4">
                    <a:lumMod val="50000"/>
                  </a:schemeClr>
                </a:solidFill>
                <a:latin typeface="Times New Roman" panose="02020603050405020304" pitchFamily="18" charset="0"/>
                <a:cs typeface="Times New Roman" panose="02020603050405020304" pitchFamily="18" charset="0"/>
              </a:rPr>
              <a:t>(срок) вступления в силу</a:t>
            </a:r>
            <a:endParaRPr lang="ru-RU" sz="1500" dirty="0">
              <a:solidFill>
                <a:schemeClr val="accent4">
                  <a:lumMod val="50000"/>
                </a:schemeClr>
              </a:solidFill>
              <a:latin typeface="Times New Roman" panose="02020603050405020304" pitchFamily="18" charset="0"/>
              <a:cs typeface="Times New Roman" panose="02020603050405020304" pitchFamily="18" charset="0"/>
            </a:endParaRPr>
          </a:p>
          <a:p>
            <a:endParaRPr lang="ru-RU" sz="1600" dirty="0">
              <a:solidFill>
                <a:schemeClr val="bg2">
                  <a:lumMod val="2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87750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1570" y="0"/>
            <a:ext cx="7560840" cy="276999"/>
          </a:xfrm>
          <a:prstGeom prst="rect">
            <a:avLst/>
          </a:prstGeom>
          <a:noFill/>
        </p:spPr>
        <p:txBody>
          <a:bodyPr wrap="square" rtlCol="0">
            <a:spAutoFit/>
          </a:bodyPr>
          <a:lstStyle/>
          <a:p>
            <a:pPr algn="ctr"/>
            <a:r>
              <a:rPr lang="ru-RU" sz="1200" b="1" dirty="0">
                <a:solidFill>
                  <a:schemeClr val="bg2">
                    <a:lumMod val="25000"/>
                  </a:schemeClr>
                </a:solidFill>
                <a:latin typeface="Times New Roman" panose="02020603050405020304" pitchFamily="18" charset="0"/>
                <a:cs typeface="Times New Roman" panose="02020603050405020304" pitchFamily="18" charset="0"/>
              </a:rPr>
              <a:t> </a:t>
            </a:r>
            <a:r>
              <a:rPr lang="ru-RU" sz="1200" b="1" dirty="0" smtClean="0">
                <a:solidFill>
                  <a:schemeClr val="bg2">
                    <a:lumMod val="25000"/>
                  </a:schemeClr>
                </a:solidFill>
                <a:latin typeface="Times New Roman" panose="02020603050405020304" pitchFamily="18" charset="0"/>
                <a:cs typeface="Times New Roman" panose="02020603050405020304" pitchFamily="18" charset="0"/>
              </a:rPr>
              <a:t>Вступительная </a:t>
            </a:r>
            <a:r>
              <a:rPr lang="ru-RU" sz="1200" b="1" dirty="0">
                <a:solidFill>
                  <a:schemeClr val="bg2">
                    <a:lumMod val="25000"/>
                  </a:schemeClr>
                </a:solidFill>
                <a:latin typeface="Times New Roman" panose="02020603050405020304" pitchFamily="18" charset="0"/>
                <a:cs typeface="Times New Roman" panose="02020603050405020304" pitchFamily="18" charset="0"/>
              </a:rPr>
              <a:t>часть (преамбула)</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13194" y="51470"/>
            <a:ext cx="396875"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Номер слайда 1"/>
          <p:cNvSpPr>
            <a:spLocks noGrp="1"/>
          </p:cNvSpPr>
          <p:nvPr>
            <p:ph type="sldNum" sz="quarter" idx="12"/>
          </p:nvPr>
        </p:nvSpPr>
        <p:spPr>
          <a:xfrm>
            <a:off x="19416" y="29724"/>
            <a:ext cx="304112" cy="273844"/>
          </a:xfrm>
        </p:spPr>
        <p:txBody>
          <a:bodyPr/>
          <a:lstStyle/>
          <a:p>
            <a:r>
              <a:rPr lang="ru-RU" altLang="ru-RU" sz="800" b="0" dirty="0" smtClean="0">
                <a:solidFill>
                  <a:schemeClr val="tx1"/>
                </a:solidFill>
              </a:rPr>
              <a:t>11</a:t>
            </a:r>
          </a:p>
          <a:p>
            <a:endParaRPr lang="ru-RU" altLang="ru-RU" sz="800" b="0" dirty="0">
              <a:solidFill>
                <a:schemeClr val="tx1"/>
              </a:solidFill>
            </a:endParaRPr>
          </a:p>
        </p:txBody>
      </p:sp>
      <p:cxnSp>
        <p:nvCxnSpPr>
          <p:cNvPr id="7" name="Прямая со стрелкой 6"/>
          <p:cNvCxnSpPr/>
          <p:nvPr/>
        </p:nvCxnSpPr>
        <p:spPr>
          <a:xfrm>
            <a:off x="4716016" y="2355726"/>
            <a:ext cx="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37225" y="186609"/>
            <a:ext cx="8454119" cy="4493538"/>
          </a:xfrm>
          <a:prstGeom prst="rect">
            <a:avLst/>
          </a:prstGeom>
          <a:noFill/>
        </p:spPr>
        <p:txBody>
          <a:bodyPr wrap="square" rtlCol="0">
            <a:spAutoFit/>
          </a:bodyPr>
          <a:lstStyle/>
          <a:p>
            <a:r>
              <a:rPr lang="ru-RU" sz="1500" b="1" dirty="0">
                <a:solidFill>
                  <a:schemeClr val="accent4">
                    <a:lumMod val="50000"/>
                  </a:schemeClr>
                </a:solidFill>
                <a:latin typeface="Times New Roman" panose="02020603050405020304" pitchFamily="18" charset="0"/>
                <a:cs typeface="Times New Roman" panose="02020603050405020304" pitchFamily="18" charset="0"/>
              </a:rPr>
              <a:t>Не является обязательным элементом муниципального правового акта</a:t>
            </a:r>
          </a:p>
          <a:p>
            <a:endParaRPr lang="ru-RU" sz="1500" b="1" dirty="0" smtClean="0">
              <a:solidFill>
                <a:schemeClr val="accent4">
                  <a:lumMod val="50000"/>
                </a:schemeClr>
              </a:solidFill>
              <a:latin typeface="Times New Roman" panose="02020603050405020304" pitchFamily="18" charset="0"/>
              <a:cs typeface="Times New Roman" panose="02020603050405020304" pitchFamily="18" charset="0"/>
            </a:endParaRPr>
          </a:p>
          <a:p>
            <a:r>
              <a:rPr lang="ru-RU" sz="1500" b="1" dirty="0" smtClean="0">
                <a:solidFill>
                  <a:schemeClr val="accent4">
                    <a:lumMod val="50000"/>
                  </a:schemeClr>
                </a:solidFill>
                <a:latin typeface="Times New Roman" panose="02020603050405020304" pitchFamily="18" charset="0"/>
                <a:cs typeface="Times New Roman" panose="02020603050405020304" pitchFamily="18" charset="0"/>
              </a:rPr>
              <a:t>Как </a:t>
            </a:r>
            <a:r>
              <a:rPr lang="ru-RU" sz="1500" b="1" dirty="0">
                <a:solidFill>
                  <a:schemeClr val="accent4">
                    <a:lumMod val="50000"/>
                  </a:schemeClr>
                </a:solidFill>
                <a:latin typeface="Times New Roman" panose="02020603050405020304" pitchFamily="18" charset="0"/>
                <a:cs typeface="Times New Roman" panose="02020603050405020304" pitchFamily="18" charset="0"/>
              </a:rPr>
              <a:t>правило, начинается словами </a:t>
            </a:r>
            <a:r>
              <a:rPr lang="ru-RU" sz="1500" b="1" dirty="0" smtClean="0">
                <a:solidFill>
                  <a:schemeClr val="accent4">
                    <a:lumMod val="50000"/>
                  </a:schemeClr>
                </a:solidFill>
                <a:latin typeface="Times New Roman" panose="02020603050405020304" pitchFamily="18" charset="0"/>
                <a:cs typeface="Times New Roman" panose="02020603050405020304" pitchFamily="18" charset="0"/>
              </a:rPr>
              <a:t>«В </a:t>
            </a:r>
            <a:r>
              <a:rPr lang="ru-RU" sz="1500" b="1" dirty="0">
                <a:solidFill>
                  <a:schemeClr val="accent4">
                    <a:lumMod val="50000"/>
                  </a:schemeClr>
                </a:solidFill>
                <a:latin typeface="Times New Roman" panose="02020603050405020304" pitchFamily="18" charset="0"/>
                <a:cs typeface="Times New Roman" panose="02020603050405020304" pitchFamily="18" charset="0"/>
              </a:rPr>
              <a:t>целях</a:t>
            </a:r>
            <a:r>
              <a:rPr lang="ru-RU" sz="1500" b="1" dirty="0" smtClean="0">
                <a:solidFill>
                  <a:schemeClr val="accent4">
                    <a:lumMod val="50000"/>
                  </a:schemeClr>
                </a:solidFill>
                <a:latin typeface="Times New Roman" panose="02020603050405020304" pitchFamily="18" charset="0"/>
                <a:cs typeface="Times New Roman" panose="02020603050405020304" pitchFamily="18" charset="0"/>
              </a:rPr>
              <a:t>...», «В </a:t>
            </a:r>
            <a:r>
              <a:rPr lang="ru-RU" sz="1500" b="1" dirty="0">
                <a:solidFill>
                  <a:schemeClr val="accent4">
                    <a:lumMod val="50000"/>
                  </a:schemeClr>
                </a:solidFill>
                <a:latin typeface="Times New Roman" panose="02020603050405020304" pitchFamily="18" charset="0"/>
                <a:cs typeface="Times New Roman" panose="02020603050405020304" pitchFamily="18" charset="0"/>
              </a:rPr>
              <a:t>связи</a:t>
            </a:r>
            <a:r>
              <a:rPr lang="ru-RU" sz="1500" b="1" dirty="0" smtClean="0">
                <a:solidFill>
                  <a:schemeClr val="accent4">
                    <a:lumMod val="50000"/>
                  </a:schemeClr>
                </a:solidFill>
                <a:latin typeface="Times New Roman" panose="02020603050405020304" pitchFamily="18" charset="0"/>
                <a:cs typeface="Times New Roman" panose="02020603050405020304" pitchFamily="18" charset="0"/>
              </a:rPr>
              <a:t>...», «В </a:t>
            </a:r>
            <a:r>
              <a:rPr lang="ru-RU" sz="1500" b="1" dirty="0">
                <a:solidFill>
                  <a:schemeClr val="accent4">
                    <a:lumMod val="50000"/>
                  </a:schemeClr>
                </a:solidFill>
                <a:latin typeface="Times New Roman" panose="02020603050405020304" pitchFamily="18" charset="0"/>
                <a:cs typeface="Times New Roman" panose="02020603050405020304" pitchFamily="18" charset="0"/>
              </a:rPr>
              <a:t>соответствии</a:t>
            </a:r>
            <a:r>
              <a:rPr lang="ru-RU" sz="1500" b="1" dirty="0" smtClean="0">
                <a:solidFill>
                  <a:schemeClr val="accent4">
                    <a:lumMod val="50000"/>
                  </a:schemeClr>
                </a:solidFill>
                <a:latin typeface="Times New Roman" panose="02020603050405020304" pitchFamily="18" charset="0"/>
                <a:cs typeface="Times New Roman" panose="02020603050405020304" pitchFamily="18" charset="0"/>
              </a:rPr>
              <a:t>...», «Во </a:t>
            </a:r>
            <a:r>
              <a:rPr lang="ru-RU" sz="1500" b="1" dirty="0">
                <a:solidFill>
                  <a:schemeClr val="accent4">
                    <a:lumMod val="50000"/>
                  </a:schemeClr>
                </a:solidFill>
                <a:latin typeface="Times New Roman" panose="02020603050405020304" pitchFamily="18" charset="0"/>
                <a:cs typeface="Times New Roman" panose="02020603050405020304" pitchFamily="18" charset="0"/>
              </a:rPr>
              <a:t>исполнение</a:t>
            </a:r>
            <a:r>
              <a:rPr lang="ru-RU" sz="1500" b="1" dirty="0" smtClean="0">
                <a:solidFill>
                  <a:schemeClr val="accent4">
                    <a:lumMod val="50000"/>
                  </a:schemeClr>
                </a:solidFill>
                <a:latin typeface="Times New Roman" panose="02020603050405020304" pitchFamily="18" charset="0"/>
                <a:cs typeface="Times New Roman" panose="02020603050405020304" pitchFamily="18" charset="0"/>
              </a:rPr>
              <a:t>...» </a:t>
            </a:r>
            <a:r>
              <a:rPr lang="ru-RU" sz="1500" b="1" dirty="0">
                <a:solidFill>
                  <a:schemeClr val="accent4">
                    <a:lumMod val="50000"/>
                  </a:schemeClr>
                </a:solidFill>
                <a:latin typeface="Times New Roman" panose="02020603050405020304" pitchFamily="18" charset="0"/>
                <a:cs typeface="Times New Roman" panose="02020603050405020304" pitchFamily="18" charset="0"/>
              </a:rPr>
              <a:t>и т.д.</a:t>
            </a:r>
          </a:p>
          <a:p>
            <a:endParaRPr lang="ru-RU" sz="1500" b="1" dirty="0" smtClean="0">
              <a:solidFill>
                <a:schemeClr val="accent4">
                  <a:lumMod val="50000"/>
                </a:schemeClr>
              </a:solidFill>
              <a:latin typeface="Times New Roman" panose="02020603050405020304" pitchFamily="18" charset="0"/>
              <a:cs typeface="Times New Roman" panose="02020603050405020304" pitchFamily="18" charset="0"/>
            </a:endParaRPr>
          </a:p>
          <a:p>
            <a:r>
              <a:rPr lang="ru-RU" sz="1500" b="1" dirty="0" smtClean="0">
                <a:solidFill>
                  <a:schemeClr val="accent4">
                    <a:lumMod val="50000"/>
                  </a:schemeClr>
                </a:solidFill>
                <a:latin typeface="Times New Roman" panose="02020603050405020304" pitchFamily="18" charset="0"/>
                <a:cs typeface="Times New Roman" panose="02020603050405020304" pitchFamily="18" charset="0"/>
              </a:rPr>
              <a:t>Может </a:t>
            </a:r>
            <a:r>
              <a:rPr lang="ru-RU" sz="1500" b="1" dirty="0">
                <a:solidFill>
                  <a:schemeClr val="accent4">
                    <a:lumMod val="50000"/>
                  </a:schemeClr>
                </a:solidFill>
                <a:latin typeface="Times New Roman" panose="02020603050405020304" pitchFamily="18" charset="0"/>
                <a:cs typeface="Times New Roman" panose="02020603050405020304" pitchFamily="18" charset="0"/>
              </a:rPr>
              <a:t>содержать  цели и задачи правового акта, основание или причину издания правового акта</a:t>
            </a:r>
          </a:p>
          <a:p>
            <a:endParaRPr lang="ru-RU" sz="1500" b="1" dirty="0" smtClean="0">
              <a:solidFill>
                <a:schemeClr val="accent4">
                  <a:lumMod val="50000"/>
                </a:schemeClr>
              </a:solidFill>
              <a:latin typeface="Times New Roman" panose="02020603050405020304" pitchFamily="18" charset="0"/>
              <a:cs typeface="Times New Roman" panose="02020603050405020304" pitchFamily="18" charset="0"/>
            </a:endParaRPr>
          </a:p>
          <a:p>
            <a:r>
              <a:rPr lang="ru-RU" sz="1500" b="1" u="sng" dirty="0" smtClean="0">
                <a:solidFill>
                  <a:schemeClr val="accent5">
                    <a:lumMod val="50000"/>
                  </a:schemeClr>
                </a:solidFill>
                <a:latin typeface="Times New Roman" panose="02020603050405020304" pitchFamily="18" charset="0"/>
                <a:cs typeface="Times New Roman" panose="02020603050405020304" pitchFamily="18" charset="0"/>
              </a:rPr>
              <a:t>Не </a:t>
            </a:r>
            <a:r>
              <a:rPr lang="ru-RU" sz="1500" b="1" u="sng" dirty="0">
                <a:solidFill>
                  <a:schemeClr val="accent5">
                    <a:lumMod val="50000"/>
                  </a:schemeClr>
                </a:solidFill>
                <a:latin typeface="Times New Roman" panose="02020603050405020304" pitchFamily="18" charset="0"/>
                <a:cs typeface="Times New Roman" panose="02020603050405020304" pitchFamily="18" charset="0"/>
              </a:rPr>
              <a:t>содержит :</a:t>
            </a:r>
          </a:p>
          <a:p>
            <a:r>
              <a:rPr lang="ru-RU" sz="1500" b="1" dirty="0" smtClean="0">
                <a:solidFill>
                  <a:schemeClr val="accent5">
                    <a:lumMod val="50000"/>
                  </a:schemeClr>
                </a:solidFill>
                <a:latin typeface="Times New Roman" panose="02020603050405020304" pitchFamily="18" charset="0"/>
                <a:cs typeface="Times New Roman" panose="02020603050405020304" pitchFamily="18" charset="0"/>
              </a:rPr>
              <a:t>нормативные </a:t>
            </a:r>
            <a:r>
              <a:rPr lang="ru-RU" sz="1500" b="1" dirty="0">
                <a:solidFill>
                  <a:schemeClr val="accent5">
                    <a:lumMod val="50000"/>
                  </a:schemeClr>
                </a:solidFill>
                <a:latin typeface="Times New Roman" panose="02020603050405020304" pitchFamily="18" charset="0"/>
                <a:cs typeface="Times New Roman" panose="02020603050405020304" pitchFamily="18" charset="0"/>
              </a:rPr>
              <a:t>или распорядительные положения, поручения</a:t>
            </a:r>
          </a:p>
          <a:p>
            <a:r>
              <a:rPr lang="ru-RU" sz="1500" b="1" dirty="0">
                <a:solidFill>
                  <a:schemeClr val="accent5">
                    <a:lumMod val="50000"/>
                  </a:schemeClr>
                </a:solidFill>
                <a:latin typeface="Times New Roman" panose="02020603050405020304" pitchFamily="18" charset="0"/>
                <a:cs typeface="Times New Roman" panose="02020603050405020304" pitchFamily="18" charset="0"/>
              </a:rPr>
              <a:t>положения о признании утратившими силу (отмене) или изменении других правовых актов</a:t>
            </a:r>
          </a:p>
          <a:p>
            <a:r>
              <a:rPr lang="ru-RU" sz="1500" b="1" dirty="0">
                <a:solidFill>
                  <a:schemeClr val="accent5">
                    <a:lumMod val="50000"/>
                  </a:schemeClr>
                </a:solidFill>
                <a:latin typeface="Times New Roman" panose="02020603050405020304" pitchFamily="18" charset="0"/>
                <a:cs typeface="Times New Roman" panose="02020603050405020304" pitchFamily="18" charset="0"/>
              </a:rPr>
              <a:t>определения понятий, терминов</a:t>
            </a:r>
          </a:p>
          <a:p>
            <a:r>
              <a:rPr lang="ru-RU" sz="1500" b="1" dirty="0">
                <a:solidFill>
                  <a:schemeClr val="accent5">
                    <a:lumMod val="50000"/>
                  </a:schemeClr>
                </a:solidFill>
                <a:latin typeface="Times New Roman" panose="02020603050405020304" pitchFamily="18" charset="0"/>
                <a:cs typeface="Times New Roman" panose="02020603050405020304" pitchFamily="18" charset="0"/>
              </a:rPr>
              <a:t>не формулирует предмет регулирования правового акта</a:t>
            </a:r>
          </a:p>
          <a:p>
            <a:r>
              <a:rPr lang="ru-RU" sz="1500" b="1" dirty="0">
                <a:solidFill>
                  <a:schemeClr val="accent5">
                    <a:lumMod val="50000"/>
                  </a:schemeClr>
                </a:solidFill>
                <a:latin typeface="Times New Roman" panose="02020603050405020304" pitchFamily="18" charset="0"/>
                <a:cs typeface="Times New Roman" panose="02020603050405020304" pitchFamily="18" charset="0"/>
              </a:rPr>
              <a:t>не нумеруется</a:t>
            </a:r>
          </a:p>
          <a:p>
            <a:r>
              <a:rPr lang="ru-RU" sz="1500" b="1" dirty="0">
                <a:solidFill>
                  <a:schemeClr val="accent5">
                    <a:lumMod val="50000"/>
                  </a:schemeClr>
                </a:solidFill>
                <a:latin typeface="Times New Roman" panose="02020603050405020304" pitchFamily="18" charset="0"/>
                <a:cs typeface="Times New Roman" panose="02020603050405020304" pitchFamily="18" charset="0"/>
              </a:rPr>
              <a:t>не делится на пункты,  подпункты или абзацы</a:t>
            </a:r>
          </a:p>
          <a:p>
            <a:endParaRPr lang="ru-RU" sz="1500" b="1" dirty="0" smtClean="0">
              <a:solidFill>
                <a:schemeClr val="accent4">
                  <a:lumMod val="50000"/>
                </a:schemeClr>
              </a:solidFill>
              <a:latin typeface="Times New Roman" panose="02020603050405020304" pitchFamily="18" charset="0"/>
              <a:cs typeface="Times New Roman" panose="02020603050405020304" pitchFamily="18" charset="0"/>
            </a:endParaRPr>
          </a:p>
          <a:p>
            <a:r>
              <a:rPr lang="ru-RU" sz="1500" b="1" dirty="0" smtClean="0">
                <a:solidFill>
                  <a:schemeClr val="accent4">
                    <a:lumMod val="50000"/>
                  </a:schemeClr>
                </a:solidFill>
                <a:latin typeface="Times New Roman" panose="02020603050405020304" pitchFamily="18" charset="0"/>
                <a:cs typeface="Times New Roman" panose="02020603050405020304" pitchFamily="18" charset="0"/>
              </a:rPr>
              <a:t>В </a:t>
            </a:r>
            <a:r>
              <a:rPr lang="ru-RU" sz="1500" b="1" dirty="0">
                <a:solidFill>
                  <a:schemeClr val="accent4">
                    <a:lumMod val="50000"/>
                  </a:schemeClr>
                </a:solidFill>
                <a:latin typeface="Times New Roman" panose="02020603050405020304" pitchFamily="18" charset="0"/>
                <a:cs typeface="Times New Roman" panose="02020603050405020304" pitchFamily="18" charset="0"/>
              </a:rPr>
              <a:t>постановлениях преамбула завершается словом «постановляю», соответственно в решениях «решил»</a:t>
            </a:r>
          </a:p>
          <a:p>
            <a:endParaRPr lang="ru-RU" sz="1600" dirty="0">
              <a:solidFill>
                <a:schemeClr val="bg2">
                  <a:lumMod val="2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08737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1570" y="0"/>
            <a:ext cx="7560840" cy="276999"/>
          </a:xfrm>
          <a:prstGeom prst="rect">
            <a:avLst/>
          </a:prstGeom>
          <a:noFill/>
        </p:spPr>
        <p:txBody>
          <a:bodyPr wrap="square" rtlCol="0">
            <a:spAutoFit/>
          </a:bodyPr>
          <a:lstStyle/>
          <a:p>
            <a:pPr algn="ctr"/>
            <a:r>
              <a:rPr lang="ru-RU" sz="1200" b="1" dirty="0">
                <a:solidFill>
                  <a:schemeClr val="bg2">
                    <a:lumMod val="25000"/>
                  </a:schemeClr>
                </a:solidFill>
                <a:latin typeface="Times New Roman" panose="02020603050405020304" pitchFamily="18" charset="0"/>
                <a:cs typeface="Times New Roman" panose="02020603050405020304" pitchFamily="18" charset="0"/>
              </a:rPr>
              <a:t> </a:t>
            </a:r>
            <a:r>
              <a:rPr lang="ru-RU" sz="1200" b="1" dirty="0" smtClean="0">
                <a:solidFill>
                  <a:schemeClr val="bg2">
                    <a:lumMod val="25000"/>
                  </a:schemeClr>
                </a:solidFill>
                <a:latin typeface="Times New Roman" panose="02020603050405020304" pitchFamily="18" charset="0"/>
                <a:cs typeface="Times New Roman" panose="02020603050405020304" pitchFamily="18" charset="0"/>
              </a:rPr>
              <a:t>Постановляющая (содержательная) </a:t>
            </a:r>
            <a:r>
              <a:rPr lang="ru-RU" sz="1200" b="1" dirty="0">
                <a:solidFill>
                  <a:schemeClr val="bg2">
                    <a:lumMod val="25000"/>
                  </a:schemeClr>
                </a:solidFill>
                <a:latin typeface="Times New Roman" panose="02020603050405020304" pitchFamily="18" charset="0"/>
                <a:cs typeface="Times New Roman" panose="02020603050405020304" pitchFamily="18" charset="0"/>
              </a:rPr>
              <a:t>часть</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13194" y="51470"/>
            <a:ext cx="396875"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Номер слайда 1"/>
          <p:cNvSpPr>
            <a:spLocks noGrp="1"/>
          </p:cNvSpPr>
          <p:nvPr>
            <p:ph type="sldNum" sz="quarter" idx="12"/>
          </p:nvPr>
        </p:nvSpPr>
        <p:spPr>
          <a:xfrm>
            <a:off x="19416" y="29724"/>
            <a:ext cx="304112" cy="273844"/>
          </a:xfrm>
        </p:spPr>
        <p:txBody>
          <a:bodyPr/>
          <a:lstStyle/>
          <a:p>
            <a:r>
              <a:rPr lang="ru-RU" altLang="ru-RU" sz="800" b="0" dirty="0" smtClean="0">
                <a:solidFill>
                  <a:schemeClr val="tx1"/>
                </a:solidFill>
              </a:rPr>
              <a:t>12</a:t>
            </a:r>
          </a:p>
          <a:p>
            <a:endParaRPr lang="ru-RU" altLang="ru-RU" sz="800" b="0" dirty="0">
              <a:solidFill>
                <a:schemeClr val="tx1"/>
              </a:solidFill>
            </a:endParaRPr>
          </a:p>
        </p:txBody>
      </p:sp>
      <p:cxnSp>
        <p:nvCxnSpPr>
          <p:cNvPr id="7" name="Прямая со стрелкой 6"/>
          <p:cNvCxnSpPr/>
          <p:nvPr/>
        </p:nvCxnSpPr>
        <p:spPr>
          <a:xfrm>
            <a:off x="4716016" y="2355726"/>
            <a:ext cx="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37225" y="186609"/>
            <a:ext cx="8454119" cy="5309146"/>
          </a:xfrm>
          <a:prstGeom prst="rect">
            <a:avLst/>
          </a:prstGeom>
          <a:noFill/>
        </p:spPr>
        <p:txBody>
          <a:bodyPr wrap="square" rtlCol="0">
            <a:spAutoFit/>
          </a:bodyPr>
          <a:lstStyle/>
          <a:p>
            <a:r>
              <a:rPr lang="ru-RU" sz="1400" b="1" dirty="0">
                <a:solidFill>
                  <a:schemeClr val="accent4">
                    <a:lumMod val="50000"/>
                  </a:schemeClr>
                </a:solidFill>
                <a:latin typeface="Times New Roman" panose="02020603050405020304" pitchFamily="18" charset="0"/>
                <a:cs typeface="Times New Roman" panose="02020603050405020304" pitchFamily="18" charset="0"/>
              </a:rPr>
              <a:t>Содержит </a:t>
            </a:r>
            <a:r>
              <a:rPr lang="ru-RU" sz="1400" b="1" dirty="0" smtClean="0">
                <a:solidFill>
                  <a:schemeClr val="accent4">
                    <a:lumMod val="50000"/>
                  </a:schemeClr>
                </a:solidFill>
                <a:latin typeface="Times New Roman" panose="02020603050405020304" pitchFamily="18" charset="0"/>
                <a:cs typeface="Times New Roman" panose="02020603050405020304" pitchFamily="18" charset="0"/>
              </a:rPr>
              <a:t>поручения</a:t>
            </a:r>
            <a:r>
              <a:rPr lang="ru-RU" sz="1400" b="1" dirty="0">
                <a:solidFill>
                  <a:schemeClr val="accent4">
                    <a:lumMod val="50000"/>
                  </a:schemeClr>
                </a:solidFill>
                <a:latin typeface="Times New Roman" panose="02020603050405020304" pitchFamily="18" charset="0"/>
                <a:cs typeface="Times New Roman" panose="02020603050405020304" pitchFamily="18" charset="0"/>
              </a:rPr>
              <a:t>, указывающие набор действий, которые предписывается </a:t>
            </a:r>
            <a:r>
              <a:rPr lang="ru-RU" sz="1400" b="1" dirty="0" smtClean="0">
                <a:solidFill>
                  <a:schemeClr val="accent4">
                    <a:lumMod val="50000"/>
                  </a:schemeClr>
                </a:solidFill>
                <a:latin typeface="Times New Roman" panose="02020603050405020304" pitchFamily="18" charset="0"/>
                <a:cs typeface="Times New Roman" panose="02020603050405020304" pitchFamily="18" charset="0"/>
              </a:rPr>
              <a:t>выполнить, сроки </a:t>
            </a:r>
            <a:r>
              <a:rPr lang="ru-RU" sz="1400" b="1" dirty="0">
                <a:solidFill>
                  <a:schemeClr val="accent4">
                    <a:lumMod val="50000"/>
                  </a:schemeClr>
                </a:solidFill>
                <a:latin typeface="Times New Roman" panose="02020603050405020304" pitchFamily="18" charset="0"/>
                <a:cs typeface="Times New Roman" panose="02020603050405020304" pitchFamily="18" charset="0"/>
              </a:rPr>
              <a:t>выполнения указанных </a:t>
            </a:r>
            <a:r>
              <a:rPr lang="ru-RU" sz="1400" b="1" dirty="0" smtClean="0">
                <a:solidFill>
                  <a:schemeClr val="accent4">
                    <a:lumMod val="50000"/>
                  </a:schemeClr>
                </a:solidFill>
                <a:latin typeface="Times New Roman" panose="02020603050405020304" pitchFamily="18" charset="0"/>
                <a:cs typeface="Times New Roman" panose="02020603050405020304" pitchFamily="18" charset="0"/>
              </a:rPr>
              <a:t>действий, положения </a:t>
            </a:r>
            <a:r>
              <a:rPr lang="ru-RU" sz="1400" b="1" dirty="0">
                <a:solidFill>
                  <a:schemeClr val="accent4">
                    <a:lumMod val="50000"/>
                  </a:schemeClr>
                </a:solidFill>
                <a:latin typeface="Times New Roman" panose="02020603050405020304" pitchFamily="18" charset="0"/>
                <a:cs typeface="Times New Roman" panose="02020603050405020304" pitchFamily="18" charset="0"/>
              </a:rPr>
              <a:t>об утверждении приложений</a:t>
            </a:r>
          </a:p>
          <a:p>
            <a:endParaRPr lang="ru-RU" sz="1400" b="1" dirty="0" smtClean="0">
              <a:solidFill>
                <a:schemeClr val="accent4">
                  <a:lumMod val="50000"/>
                </a:schemeClr>
              </a:solidFill>
              <a:latin typeface="Times New Roman" panose="02020603050405020304" pitchFamily="18" charset="0"/>
              <a:cs typeface="Times New Roman" panose="02020603050405020304" pitchFamily="18" charset="0"/>
            </a:endParaRPr>
          </a:p>
          <a:p>
            <a:r>
              <a:rPr lang="ru-RU" sz="1400" b="1" dirty="0" smtClean="0">
                <a:solidFill>
                  <a:schemeClr val="accent4">
                    <a:lumMod val="50000"/>
                  </a:schemeClr>
                </a:solidFill>
                <a:latin typeface="Times New Roman" panose="02020603050405020304" pitchFamily="18" charset="0"/>
                <a:cs typeface="Times New Roman" panose="02020603050405020304" pitchFamily="18" charset="0"/>
              </a:rPr>
              <a:t>Структурные </a:t>
            </a:r>
            <a:r>
              <a:rPr lang="ru-RU" sz="1400" b="1" dirty="0">
                <a:solidFill>
                  <a:schemeClr val="accent4">
                    <a:lumMod val="50000"/>
                  </a:schemeClr>
                </a:solidFill>
                <a:latin typeface="Times New Roman" panose="02020603050405020304" pitchFamily="18" charset="0"/>
                <a:cs typeface="Times New Roman" panose="02020603050405020304" pitchFamily="18" charset="0"/>
              </a:rPr>
              <a:t>единицы:</a:t>
            </a:r>
          </a:p>
          <a:p>
            <a:endParaRPr lang="ru-RU" sz="1400" b="1" dirty="0" smtClean="0">
              <a:solidFill>
                <a:schemeClr val="accent4">
                  <a:lumMod val="50000"/>
                </a:schemeClr>
              </a:solidFill>
              <a:latin typeface="Times New Roman" panose="02020603050405020304" pitchFamily="18" charset="0"/>
              <a:cs typeface="Times New Roman" panose="02020603050405020304" pitchFamily="18" charset="0"/>
            </a:endParaRPr>
          </a:p>
          <a:p>
            <a:r>
              <a:rPr lang="ru-RU" sz="1400" b="1" u="sng" dirty="0" smtClean="0">
                <a:solidFill>
                  <a:schemeClr val="accent4">
                    <a:lumMod val="50000"/>
                  </a:schemeClr>
                </a:solidFill>
                <a:latin typeface="Times New Roman" panose="02020603050405020304" pitchFamily="18" charset="0"/>
                <a:cs typeface="Times New Roman" panose="02020603050405020304" pitchFamily="18" charset="0"/>
              </a:rPr>
              <a:t>раздел</a:t>
            </a:r>
            <a:r>
              <a:rPr lang="ru-RU" sz="1400" b="1" dirty="0" smtClean="0">
                <a:solidFill>
                  <a:schemeClr val="accent4">
                    <a:lumMod val="50000"/>
                  </a:schemeClr>
                </a:solidFill>
                <a:latin typeface="Times New Roman" panose="02020603050405020304" pitchFamily="18" charset="0"/>
                <a:cs typeface="Times New Roman" panose="02020603050405020304" pitchFamily="18" charset="0"/>
              </a:rPr>
              <a:t> </a:t>
            </a:r>
            <a:r>
              <a:rPr lang="ru-RU" sz="1400" b="1" dirty="0">
                <a:solidFill>
                  <a:schemeClr val="accent4">
                    <a:lumMod val="50000"/>
                  </a:schemeClr>
                </a:solidFill>
                <a:latin typeface="Times New Roman" panose="02020603050405020304" pitchFamily="18" charset="0"/>
                <a:cs typeface="Times New Roman" panose="02020603050405020304" pitchFamily="18" charset="0"/>
              </a:rPr>
              <a:t>(имеет порядковый номер, обозначаемый римскими цифрами; имеет наименование; обозначение и наименование раздела печатаются прописными буквами по центру страницы одно под другим, наименование раздела печатается полужирным шрифтом) </a:t>
            </a:r>
          </a:p>
          <a:p>
            <a:endParaRPr lang="ru-RU" sz="1400" b="1" dirty="0" smtClean="0">
              <a:solidFill>
                <a:schemeClr val="accent4">
                  <a:lumMod val="50000"/>
                </a:schemeClr>
              </a:solidFill>
              <a:latin typeface="Times New Roman" panose="02020603050405020304" pitchFamily="18" charset="0"/>
              <a:cs typeface="Times New Roman" panose="02020603050405020304" pitchFamily="18" charset="0"/>
            </a:endParaRPr>
          </a:p>
          <a:p>
            <a:r>
              <a:rPr lang="ru-RU" sz="1400" b="1" u="sng" dirty="0" smtClean="0">
                <a:solidFill>
                  <a:schemeClr val="accent4">
                    <a:lumMod val="50000"/>
                  </a:schemeClr>
                </a:solidFill>
                <a:latin typeface="Times New Roman" panose="02020603050405020304" pitchFamily="18" charset="0"/>
                <a:cs typeface="Times New Roman" panose="02020603050405020304" pitchFamily="18" charset="0"/>
              </a:rPr>
              <a:t>глава</a:t>
            </a:r>
            <a:r>
              <a:rPr lang="ru-RU" sz="1400" b="1" dirty="0" smtClean="0">
                <a:solidFill>
                  <a:schemeClr val="accent4">
                    <a:lumMod val="50000"/>
                  </a:schemeClr>
                </a:solidFill>
                <a:latin typeface="Times New Roman" panose="02020603050405020304" pitchFamily="18" charset="0"/>
                <a:cs typeface="Times New Roman" panose="02020603050405020304" pitchFamily="18" charset="0"/>
              </a:rPr>
              <a:t>  </a:t>
            </a:r>
            <a:r>
              <a:rPr lang="ru-RU" sz="1400" b="1" dirty="0">
                <a:solidFill>
                  <a:schemeClr val="accent4">
                    <a:lumMod val="50000"/>
                  </a:schemeClr>
                </a:solidFill>
                <a:latin typeface="Times New Roman" panose="02020603050405020304" pitchFamily="18" charset="0"/>
                <a:cs typeface="Times New Roman" panose="02020603050405020304" pitchFamily="18" charset="0"/>
              </a:rPr>
              <a:t>(нумеруется арабскими цифрами; имеет наименование; обозначение главы печатается с прописной буквы и абзацного отступа; наименование главы печатается с прописной буквы полужирным шрифтом в одну строку с обозначением номера главы, после которого ставится точка)</a:t>
            </a:r>
          </a:p>
          <a:p>
            <a:endParaRPr lang="ru-RU" sz="1400" b="1" dirty="0" smtClean="0">
              <a:solidFill>
                <a:schemeClr val="accent4">
                  <a:lumMod val="50000"/>
                </a:schemeClr>
              </a:solidFill>
              <a:latin typeface="Times New Roman" panose="02020603050405020304" pitchFamily="18" charset="0"/>
              <a:cs typeface="Times New Roman" panose="02020603050405020304" pitchFamily="18" charset="0"/>
            </a:endParaRPr>
          </a:p>
          <a:p>
            <a:r>
              <a:rPr lang="ru-RU" sz="1400" b="1" u="sng" dirty="0" smtClean="0">
                <a:solidFill>
                  <a:schemeClr val="accent4">
                    <a:lumMod val="50000"/>
                  </a:schemeClr>
                </a:solidFill>
                <a:latin typeface="Times New Roman" panose="02020603050405020304" pitchFamily="18" charset="0"/>
                <a:cs typeface="Times New Roman" panose="02020603050405020304" pitchFamily="18" charset="0"/>
              </a:rPr>
              <a:t>статья</a:t>
            </a:r>
            <a:r>
              <a:rPr lang="ru-RU" sz="1400" b="1" dirty="0" smtClean="0">
                <a:solidFill>
                  <a:schemeClr val="accent4">
                    <a:lumMod val="50000"/>
                  </a:schemeClr>
                </a:solidFill>
                <a:latin typeface="Times New Roman" panose="02020603050405020304" pitchFamily="18" charset="0"/>
                <a:cs typeface="Times New Roman" panose="02020603050405020304" pitchFamily="18" charset="0"/>
              </a:rPr>
              <a:t> </a:t>
            </a:r>
            <a:r>
              <a:rPr lang="ru-RU" sz="1400" b="1" dirty="0">
                <a:solidFill>
                  <a:schemeClr val="accent4">
                    <a:lumMod val="50000"/>
                  </a:schemeClr>
                </a:solidFill>
                <a:latin typeface="Times New Roman" panose="02020603050405020304" pitchFamily="18" charset="0"/>
                <a:cs typeface="Times New Roman" panose="02020603050405020304" pitchFamily="18" charset="0"/>
              </a:rPr>
              <a:t>(имеет порядковый номер, обозначаемый арабскими цифрами; может не иметь наименования)</a:t>
            </a:r>
          </a:p>
          <a:p>
            <a:endParaRPr lang="ru-RU" sz="1400" b="1" dirty="0" smtClean="0">
              <a:solidFill>
                <a:schemeClr val="accent4">
                  <a:lumMod val="50000"/>
                </a:schemeClr>
              </a:solidFill>
              <a:latin typeface="Times New Roman" panose="02020603050405020304" pitchFamily="18" charset="0"/>
              <a:cs typeface="Times New Roman" panose="02020603050405020304" pitchFamily="18" charset="0"/>
            </a:endParaRPr>
          </a:p>
          <a:p>
            <a:r>
              <a:rPr lang="ru-RU" sz="1400" b="1" u="sng" dirty="0" smtClean="0">
                <a:solidFill>
                  <a:schemeClr val="accent4">
                    <a:lumMod val="50000"/>
                  </a:schemeClr>
                </a:solidFill>
                <a:latin typeface="Times New Roman" panose="02020603050405020304" pitchFamily="18" charset="0"/>
                <a:cs typeface="Times New Roman" panose="02020603050405020304" pitchFamily="18" charset="0"/>
              </a:rPr>
              <a:t>пункт</a:t>
            </a:r>
            <a:r>
              <a:rPr lang="ru-RU" sz="1400" b="1" dirty="0" smtClean="0">
                <a:solidFill>
                  <a:schemeClr val="accent4">
                    <a:lumMod val="50000"/>
                  </a:schemeClr>
                </a:solidFill>
                <a:latin typeface="Times New Roman" panose="02020603050405020304" pitchFamily="18" charset="0"/>
                <a:cs typeface="Times New Roman" panose="02020603050405020304" pitchFamily="18" charset="0"/>
              </a:rPr>
              <a:t> </a:t>
            </a:r>
            <a:r>
              <a:rPr lang="ru-RU" sz="1400" b="1" dirty="0">
                <a:solidFill>
                  <a:schemeClr val="accent4">
                    <a:lumMod val="50000"/>
                  </a:schemeClr>
                </a:solidFill>
                <a:latin typeface="Times New Roman" panose="02020603050405020304" pitchFamily="18" charset="0"/>
                <a:cs typeface="Times New Roman" panose="02020603050405020304" pitchFamily="18" charset="0"/>
              </a:rPr>
              <a:t>(номера пунктов обозначаются арабскими цифрами по порядку) </a:t>
            </a:r>
          </a:p>
          <a:p>
            <a:endParaRPr lang="ru-RU" sz="1400" b="1" dirty="0" smtClean="0">
              <a:solidFill>
                <a:schemeClr val="accent4">
                  <a:lumMod val="50000"/>
                </a:schemeClr>
              </a:solidFill>
              <a:latin typeface="Times New Roman" panose="02020603050405020304" pitchFamily="18" charset="0"/>
              <a:cs typeface="Times New Roman" panose="02020603050405020304" pitchFamily="18" charset="0"/>
            </a:endParaRPr>
          </a:p>
          <a:p>
            <a:r>
              <a:rPr lang="ru-RU" sz="1400" b="1" u="sng" dirty="0" smtClean="0">
                <a:solidFill>
                  <a:schemeClr val="accent4">
                    <a:lumMod val="50000"/>
                  </a:schemeClr>
                </a:solidFill>
                <a:latin typeface="Times New Roman" panose="02020603050405020304" pitchFamily="18" charset="0"/>
                <a:cs typeface="Times New Roman" panose="02020603050405020304" pitchFamily="18" charset="0"/>
              </a:rPr>
              <a:t>подпункт</a:t>
            </a:r>
            <a:r>
              <a:rPr lang="ru-RU" sz="1400" b="1" dirty="0" smtClean="0">
                <a:solidFill>
                  <a:schemeClr val="accent4">
                    <a:lumMod val="50000"/>
                  </a:schemeClr>
                </a:solidFill>
                <a:latin typeface="Times New Roman" panose="02020603050405020304" pitchFamily="18" charset="0"/>
                <a:cs typeface="Times New Roman" panose="02020603050405020304" pitchFamily="18" charset="0"/>
              </a:rPr>
              <a:t> </a:t>
            </a:r>
            <a:r>
              <a:rPr lang="ru-RU" sz="1400" b="1" dirty="0">
                <a:solidFill>
                  <a:schemeClr val="accent4">
                    <a:lumMod val="50000"/>
                  </a:schemeClr>
                </a:solidFill>
                <a:latin typeface="Times New Roman" panose="02020603050405020304" pitchFamily="18" charset="0"/>
                <a:cs typeface="Times New Roman" panose="02020603050405020304" pitchFamily="18" charset="0"/>
              </a:rPr>
              <a:t>(номер подпункта состоит из номера пункта и порядкового номера подпункта через точку, либо буквенную нумерацию в виде строчной буквы русского алфавита с закрывающей круглой скобкой)</a:t>
            </a:r>
          </a:p>
          <a:p>
            <a:endParaRPr lang="ru-RU" sz="1400" b="1" dirty="0" smtClean="0">
              <a:solidFill>
                <a:schemeClr val="accent4">
                  <a:lumMod val="50000"/>
                </a:schemeClr>
              </a:solidFill>
              <a:latin typeface="Times New Roman" panose="02020603050405020304" pitchFamily="18" charset="0"/>
              <a:cs typeface="Times New Roman" panose="02020603050405020304" pitchFamily="18" charset="0"/>
            </a:endParaRPr>
          </a:p>
          <a:p>
            <a:r>
              <a:rPr lang="ru-RU" sz="1400" b="1" dirty="0" smtClean="0">
                <a:solidFill>
                  <a:schemeClr val="accent4">
                    <a:lumMod val="50000"/>
                  </a:schemeClr>
                </a:solidFill>
                <a:latin typeface="Times New Roman" panose="02020603050405020304" pitchFamily="18" charset="0"/>
                <a:cs typeface="Times New Roman" panose="02020603050405020304" pitchFamily="18" charset="0"/>
              </a:rPr>
              <a:t> </a:t>
            </a:r>
            <a:r>
              <a:rPr lang="ru-RU" sz="1400" b="1" u="sng" dirty="0">
                <a:solidFill>
                  <a:schemeClr val="accent4">
                    <a:lumMod val="50000"/>
                  </a:schemeClr>
                </a:solidFill>
                <a:latin typeface="Times New Roman" panose="02020603050405020304" pitchFamily="18" charset="0"/>
                <a:cs typeface="Times New Roman" panose="02020603050405020304" pitchFamily="18" charset="0"/>
              </a:rPr>
              <a:t>абзац</a:t>
            </a:r>
            <a:r>
              <a:rPr lang="ru-RU" sz="1400" b="1" dirty="0">
                <a:solidFill>
                  <a:schemeClr val="accent4">
                    <a:lumMod val="50000"/>
                  </a:schemeClr>
                </a:solidFill>
                <a:latin typeface="Times New Roman" panose="02020603050405020304" pitchFamily="18" charset="0"/>
                <a:cs typeface="Times New Roman" panose="02020603050405020304" pitchFamily="18" charset="0"/>
              </a:rPr>
              <a:t> (печатается с красной строки с прописной буквы, других обозначений не имеет)</a:t>
            </a:r>
          </a:p>
          <a:p>
            <a:endParaRPr lang="ru-RU" sz="1500" b="1" dirty="0" smtClean="0">
              <a:solidFill>
                <a:schemeClr val="accent4">
                  <a:lumMod val="50000"/>
                </a:schemeClr>
              </a:solidFill>
              <a:latin typeface="Times New Roman" panose="02020603050405020304" pitchFamily="18" charset="0"/>
              <a:cs typeface="Times New Roman" panose="02020603050405020304" pitchFamily="18" charset="0"/>
            </a:endParaRPr>
          </a:p>
          <a:p>
            <a:endParaRPr lang="ru-RU" sz="1600" dirty="0">
              <a:solidFill>
                <a:schemeClr val="bg2">
                  <a:lumMod val="2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56925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1570" y="0"/>
            <a:ext cx="7560840" cy="276999"/>
          </a:xfrm>
          <a:prstGeom prst="rect">
            <a:avLst/>
          </a:prstGeom>
          <a:noFill/>
        </p:spPr>
        <p:txBody>
          <a:bodyPr wrap="square" rtlCol="0">
            <a:spAutoFit/>
          </a:bodyPr>
          <a:lstStyle/>
          <a:p>
            <a:pPr algn="ctr"/>
            <a:r>
              <a:rPr lang="ru-RU" sz="1200" b="1" dirty="0">
                <a:solidFill>
                  <a:schemeClr val="bg2">
                    <a:lumMod val="25000"/>
                  </a:schemeClr>
                </a:solidFill>
                <a:latin typeface="Times New Roman" panose="02020603050405020304" pitchFamily="18" charset="0"/>
                <a:cs typeface="Times New Roman" panose="02020603050405020304" pitchFamily="18" charset="0"/>
              </a:rPr>
              <a:t> </a:t>
            </a:r>
            <a:r>
              <a:rPr lang="ru-RU" sz="1200" b="1" dirty="0" smtClean="0">
                <a:solidFill>
                  <a:schemeClr val="bg2">
                    <a:lumMod val="25000"/>
                  </a:schemeClr>
                </a:solidFill>
                <a:latin typeface="Times New Roman" panose="02020603050405020304" pitchFamily="18" charset="0"/>
                <a:cs typeface="Times New Roman" panose="02020603050405020304" pitchFamily="18" charset="0"/>
              </a:rPr>
              <a:t>Приложение</a:t>
            </a:r>
            <a:endParaRPr lang="ru-RU" sz="1200" b="1" dirty="0">
              <a:solidFill>
                <a:schemeClr val="bg2">
                  <a:lumMod val="25000"/>
                </a:schemeClr>
              </a:solidFill>
              <a:latin typeface="Times New Roman" panose="02020603050405020304" pitchFamily="18" charset="0"/>
              <a:cs typeface="Times New Roman" panose="02020603050405020304" pitchFamily="18" charset="0"/>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13194" y="51470"/>
            <a:ext cx="396875"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Номер слайда 1"/>
          <p:cNvSpPr>
            <a:spLocks noGrp="1"/>
          </p:cNvSpPr>
          <p:nvPr>
            <p:ph type="sldNum" sz="quarter" idx="12"/>
          </p:nvPr>
        </p:nvSpPr>
        <p:spPr>
          <a:xfrm>
            <a:off x="19416" y="29724"/>
            <a:ext cx="304112" cy="273844"/>
          </a:xfrm>
        </p:spPr>
        <p:txBody>
          <a:bodyPr/>
          <a:lstStyle/>
          <a:p>
            <a:r>
              <a:rPr lang="ru-RU" altLang="ru-RU" sz="800" b="0" dirty="0" smtClean="0">
                <a:solidFill>
                  <a:schemeClr val="tx1"/>
                </a:solidFill>
              </a:rPr>
              <a:t>13</a:t>
            </a:r>
          </a:p>
          <a:p>
            <a:endParaRPr lang="ru-RU" altLang="ru-RU" sz="800" b="0" dirty="0">
              <a:solidFill>
                <a:schemeClr val="tx1"/>
              </a:solidFill>
            </a:endParaRPr>
          </a:p>
        </p:txBody>
      </p:sp>
      <p:cxnSp>
        <p:nvCxnSpPr>
          <p:cNvPr id="7" name="Прямая со стрелкой 6"/>
          <p:cNvCxnSpPr/>
          <p:nvPr/>
        </p:nvCxnSpPr>
        <p:spPr>
          <a:xfrm>
            <a:off x="4716016" y="2355726"/>
            <a:ext cx="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37225" y="186609"/>
            <a:ext cx="8454119" cy="4170372"/>
          </a:xfrm>
          <a:prstGeom prst="rect">
            <a:avLst/>
          </a:prstGeom>
          <a:noFill/>
        </p:spPr>
        <p:txBody>
          <a:bodyPr wrap="square" rtlCol="0">
            <a:spAutoFit/>
          </a:bodyPr>
          <a:lstStyle/>
          <a:p>
            <a:r>
              <a:rPr lang="ru-RU" b="1" dirty="0">
                <a:solidFill>
                  <a:schemeClr val="accent4">
                    <a:lumMod val="50000"/>
                  </a:schemeClr>
                </a:solidFill>
                <a:latin typeface="Times New Roman" panose="02020603050405020304" pitchFamily="18" charset="0"/>
                <a:cs typeface="Times New Roman" panose="02020603050405020304" pitchFamily="18" charset="0"/>
              </a:rPr>
              <a:t>Является неотъемлемой частью соответствующих муниципальных правовых актов и имеет равную с ними юридическую силу </a:t>
            </a:r>
          </a:p>
          <a:p>
            <a:endParaRPr lang="ru-RU" b="1" dirty="0" smtClean="0">
              <a:solidFill>
                <a:schemeClr val="accent4">
                  <a:lumMod val="50000"/>
                </a:schemeClr>
              </a:solidFill>
              <a:latin typeface="Times New Roman" panose="02020603050405020304" pitchFamily="18" charset="0"/>
              <a:cs typeface="Times New Roman" panose="02020603050405020304" pitchFamily="18" charset="0"/>
            </a:endParaRPr>
          </a:p>
          <a:p>
            <a:r>
              <a:rPr lang="ru-RU" b="1" dirty="0" smtClean="0">
                <a:solidFill>
                  <a:schemeClr val="accent4">
                    <a:lumMod val="50000"/>
                  </a:schemeClr>
                </a:solidFill>
                <a:latin typeface="Times New Roman" panose="02020603050405020304" pitchFamily="18" charset="0"/>
                <a:cs typeface="Times New Roman" panose="02020603050405020304" pitchFamily="18" charset="0"/>
              </a:rPr>
              <a:t>Должно </a:t>
            </a:r>
            <a:r>
              <a:rPr lang="ru-RU" b="1" dirty="0">
                <a:solidFill>
                  <a:schemeClr val="accent4">
                    <a:lumMod val="50000"/>
                  </a:schemeClr>
                </a:solidFill>
                <a:latin typeface="Times New Roman" panose="02020603050405020304" pitchFamily="18" charset="0"/>
                <a:cs typeface="Times New Roman" panose="02020603050405020304" pitchFamily="18" charset="0"/>
              </a:rPr>
              <a:t>иметь наименование. </a:t>
            </a:r>
            <a:r>
              <a:rPr lang="ru-RU" dirty="0">
                <a:solidFill>
                  <a:schemeClr val="accent4">
                    <a:lumMod val="50000"/>
                  </a:schemeClr>
                </a:solidFill>
                <a:latin typeface="Times New Roman" panose="02020603050405020304" pitchFamily="18" charset="0"/>
                <a:cs typeface="Times New Roman" panose="02020603050405020304" pitchFamily="18" charset="0"/>
              </a:rPr>
              <a:t>Наименование, содержащееся в приложении, должно совпадать с наименованием приложения, указанным в постановляющей </a:t>
            </a:r>
            <a:r>
              <a:rPr lang="ru-RU" dirty="0" smtClean="0">
                <a:solidFill>
                  <a:schemeClr val="accent4">
                    <a:lumMod val="50000"/>
                  </a:schemeClr>
                </a:solidFill>
                <a:latin typeface="Times New Roman" panose="02020603050405020304" pitchFamily="18" charset="0"/>
                <a:cs typeface="Times New Roman" panose="02020603050405020304" pitchFamily="18" charset="0"/>
              </a:rPr>
              <a:t>(содержательной) </a:t>
            </a:r>
            <a:r>
              <a:rPr lang="ru-RU" dirty="0">
                <a:solidFill>
                  <a:schemeClr val="accent4">
                    <a:lumMod val="50000"/>
                  </a:schemeClr>
                </a:solidFill>
                <a:latin typeface="Times New Roman" panose="02020603050405020304" pitchFamily="18" charset="0"/>
                <a:cs typeface="Times New Roman" panose="02020603050405020304" pitchFamily="18" charset="0"/>
              </a:rPr>
              <a:t>части правового акта</a:t>
            </a:r>
          </a:p>
          <a:p>
            <a:endParaRPr lang="ru-RU" b="1" dirty="0" smtClean="0">
              <a:solidFill>
                <a:schemeClr val="accent4">
                  <a:lumMod val="50000"/>
                </a:schemeClr>
              </a:solidFill>
              <a:latin typeface="Times New Roman" panose="02020603050405020304" pitchFamily="18" charset="0"/>
              <a:cs typeface="Times New Roman" panose="02020603050405020304" pitchFamily="18" charset="0"/>
            </a:endParaRPr>
          </a:p>
          <a:p>
            <a:r>
              <a:rPr lang="ru-RU" b="1" dirty="0" smtClean="0">
                <a:solidFill>
                  <a:schemeClr val="accent4">
                    <a:lumMod val="50000"/>
                  </a:schemeClr>
                </a:solidFill>
                <a:latin typeface="Times New Roman" panose="02020603050405020304" pitchFamily="18" charset="0"/>
                <a:cs typeface="Times New Roman" panose="02020603050405020304" pitchFamily="18" charset="0"/>
              </a:rPr>
              <a:t>Гриф </a:t>
            </a:r>
            <a:r>
              <a:rPr lang="ru-RU" b="1" dirty="0">
                <a:solidFill>
                  <a:schemeClr val="accent4">
                    <a:lumMod val="50000"/>
                  </a:schemeClr>
                </a:solidFill>
                <a:latin typeface="Times New Roman" panose="02020603050405020304" pitchFamily="18" charset="0"/>
                <a:cs typeface="Times New Roman" panose="02020603050405020304" pitchFamily="18" charset="0"/>
              </a:rPr>
              <a:t>утверждения приложения должен содержать ссылку на акт к которому оно прилагается (</a:t>
            </a:r>
            <a:r>
              <a:rPr lang="ru-RU" dirty="0">
                <a:solidFill>
                  <a:schemeClr val="accent4">
                    <a:lumMod val="50000"/>
                  </a:schemeClr>
                </a:solidFill>
                <a:latin typeface="Times New Roman" panose="02020603050405020304" pitchFamily="18" charset="0"/>
                <a:cs typeface="Times New Roman" panose="02020603050405020304" pitchFamily="18" charset="0"/>
              </a:rPr>
              <a:t>вид акта, принявший орган, дата и номер акта</a:t>
            </a:r>
            <a:r>
              <a:rPr lang="ru-RU" b="1" dirty="0">
                <a:solidFill>
                  <a:schemeClr val="accent4">
                    <a:lumMod val="50000"/>
                  </a:schemeClr>
                </a:solidFill>
                <a:latin typeface="Times New Roman" panose="02020603050405020304" pitchFamily="18" charset="0"/>
                <a:cs typeface="Times New Roman" panose="02020603050405020304" pitchFamily="18" charset="0"/>
              </a:rPr>
              <a:t>) и номер приложения (</a:t>
            </a:r>
            <a:r>
              <a:rPr lang="ru-RU" dirty="0">
                <a:solidFill>
                  <a:schemeClr val="accent4">
                    <a:lumMod val="50000"/>
                  </a:schemeClr>
                </a:solidFill>
                <a:latin typeface="Times New Roman" panose="02020603050405020304" pitchFamily="18" charset="0"/>
                <a:cs typeface="Times New Roman" panose="02020603050405020304" pitchFamily="18" charset="0"/>
              </a:rPr>
              <a:t>если приложений несколько</a:t>
            </a:r>
            <a:r>
              <a:rPr lang="ru-RU" b="1" dirty="0">
                <a:solidFill>
                  <a:schemeClr val="accent4">
                    <a:lumMod val="50000"/>
                  </a:schemeClr>
                </a:solidFill>
                <a:latin typeface="Times New Roman" panose="02020603050405020304" pitchFamily="18" charset="0"/>
                <a:cs typeface="Times New Roman" panose="02020603050405020304" pitchFamily="18" charset="0"/>
              </a:rPr>
              <a:t>)</a:t>
            </a:r>
          </a:p>
          <a:p>
            <a:endParaRPr lang="ru-RU" b="1" dirty="0" smtClean="0">
              <a:solidFill>
                <a:schemeClr val="accent4">
                  <a:lumMod val="50000"/>
                </a:schemeClr>
              </a:solidFill>
              <a:latin typeface="Times New Roman" panose="02020603050405020304" pitchFamily="18" charset="0"/>
              <a:cs typeface="Times New Roman" panose="02020603050405020304" pitchFamily="18" charset="0"/>
            </a:endParaRPr>
          </a:p>
          <a:p>
            <a:r>
              <a:rPr lang="ru-RU" b="1" dirty="0" smtClean="0">
                <a:solidFill>
                  <a:schemeClr val="bg2">
                    <a:lumMod val="25000"/>
                  </a:schemeClr>
                </a:solidFill>
                <a:latin typeface="Times New Roman" panose="02020603050405020304" pitchFamily="18" charset="0"/>
                <a:cs typeface="Times New Roman" panose="02020603050405020304" pitchFamily="18" charset="0"/>
              </a:rPr>
              <a:t>Виды </a:t>
            </a:r>
            <a:r>
              <a:rPr lang="ru-RU" b="1" dirty="0">
                <a:solidFill>
                  <a:schemeClr val="bg2">
                    <a:lumMod val="25000"/>
                  </a:schemeClr>
                </a:solidFill>
                <a:latin typeface="Times New Roman" panose="02020603050405020304" pitchFamily="18" charset="0"/>
                <a:cs typeface="Times New Roman" panose="02020603050405020304" pitchFamily="18" charset="0"/>
              </a:rPr>
              <a:t>приложений: текстовые, таблицы, графики, карты, схемы, образцы и формы документов и др.</a:t>
            </a:r>
          </a:p>
          <a:p>
            <a:endParaRPr lang="ru-RU" sz="1500" b="1" dirty="0" smtClean="0">
              <a:solidFill>
                <a:schemeClr val="accent4">
                  <a:lumMod val="50000"/>
                </a:schemeClr>
              </a:solidFill>
              <a:latin typeface="Times New Roman" panose="02020603050405020304" pitchFamily="18" charset="0"/>
              <a:cs typeface="Times New Roman" panose="02020603050405020304" pitchFamily="18" charset="0"/>
            </a:endParaRPr>
          </a:p>
          <a:p>
            <a:endParaRPr lang="ru-RU" sz="1600" dirty="0">
              <a:solidFill>
                <a:schemeClr val="bg2">
                  <a:lumMod val="2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06242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1570" y="0"/>
            <a:ext cx="7560840" cy="461665"/>
          </a:xfrm>
          <a:prstGeom prst="rect">
            <a:avLst/>
          </a:prstGeom>
          <a:noFill/>
        </p:spPr>
        <p:txBody>
          <a:bodyPr wrap="square" rtlCol="0">
            <a:spAutoFit/>
          </a:bodyPr>
          <a:lstStyle/>
          <a:p>
            <a:pPr algn="ctr"/>
            <a:r>
              <a:rPr lang="ru-RU" sz="1200" b="1" dirty="0">
                <a:solidFill>
                  <a:schemeClr val="bg2">
                    <a:lumMod val="25000"/>
                  </a:schemeClr>
                </a:solidFill>
                <a:latin typeface="Times New Roman" panose="02020603050405020304" pitchFamily="18" charset="0"/>
                <a:cs typeface="Times New Roman" panose="02020603050405020304" pitchFamily="18" charset="0"/>
              </a:rPr>
              <a:t> Требования к терминологии, </a:t>
            </a:r>
            <a:br>
              <a:rPr lang="ru-RU" sz="1200" b="1" dirty="0">
                <a:solidFill>
                  <a:schemeClr val="bg2">
                    <a:lumMod val="25000"/>
                  </a:schemeClr>
                </a:solidFill>
                <a:latin typeface="Times New Roman" panose="02020603050405020304" pitchFamily="18" charset="0"/>
                <a:cs typeface="Times New Roman" panose="02020603050405020304" pitchFamily="18" charset="0"/>
              </a:rPr>
            </a:br>
            <a:r>
              <a:rPr lang="ru-RU" sz="1200" b="1" dirty="0">
                <a:solidFill>
                  <a:schemeClr val="bg2">
                    <a:lumMod val="25000"/>
                  </a:schemeClr>
                </a:solidFill>
                <a:latin typeface="Times New Roman" panose="02020603050405020304" pitchFamily="18" charset="0"/>
                <a:cs typeface="Times New Roman" panose="02020603050405020304" pitchFamily="18" charset="0"/>
              </a:rPr>
              <a:t>используемой в муниципальных правовых актах</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13194" y="51470"/>
            <a:ext cx="396875"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Номер слайда 1"/>
          <p:cNvSpPr>
            <a:spLocks noGrp="1"/>
          </p:cNvSpPr>
          <p:nvPr>
            <p:ph type="sldNum" sz="quarter" idx="12"/>
          </p:nvPr>
        </p:nvSpPr>
        <p:spPr>
          <a:xfrm>
            <a:off x="19416" y="29724"/>
            <a:ext cx="304112" cy="273844"/>
          </a:xfrm>
        </p:spPr>
        <p:txBody>
          <a:bodyPr/>
          <a:lstStyle/>
          <a:p>
            <a:r>
              <a:rPr lang="ru-RU" altLang="ru-RU" sz="800" b="0" dirty="0" smtClean="0">
                <a:solidFill>
                  <a:schemeClr val="tx1"/>
                </a:solidFill>
              </a:rPr>
              <a:t>14</a:t>
            </a:r>
          </a:p>
          <a:p>
            <a:endParaRPr lang="ru-RU" altLang="ru-RU" sz="800" b="0" dirty="0">
              <a:solidFill>
                <a:schemeClr val="tx1"/>
              </a:solidFill>
            </a:endParaRPr>
          </a:p>
        </p:txBody>
      </p:sp>
      <p:cxnSp>
        <p:nvCxnSpPr>
          <p:cNvPr id="7" name="Прямая со стрелкой 6"/>
          <p:cNvCxnSpPr/>
          <p:nvPr/>
        </p:nvCxnSpPr>
        <p:spPr>
          <a:xfrm>
            <a:off x="4716016" y="2355726"/>
            <a:ext cx="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 name="Скругленный прямоугольник 2"/>
          <p:cNvSpPr/>
          <p:nvPr/>
        </p:nvSpPr>
        <p:spPr>
          <a:xfrm>
            <a:off x="667342" y="855251"/>
            <a:ext cx="3816424" cy="1944216"/>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Скругленный прямоугольник 7"/>
          <p:cNvSpPr/>
          <p:nvPr/>
        </p:nvSpPr>
        <p:spPr>
          <a:xfrm>
            <a:off x="2483768" y="2946355"/>
            <a:ext cx="4464496" cy="2016224"/>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400" dirty="0">
              <a:latin typeface="Times New Roman" panose="02020603050405020304" pitchFamily="18" charset="0"/>
              <a:cs typeface="Times New Roman" panose="02020603050405020304" pitchFamily="18" charset="0"/>
            </a:endParaRPr>
          </a:p>
        </p:txBody>
      </p:sp>
      <p:sp>
        <p:nvSpPr>
          <p:cNvPr id="9" name="Скругленный прямоугольник 8"/>
          <p:cNvSpPr/>
          <p:nvPr/>
        </p:nvSpPr>
        <p:spPr>
          <a:xfrm>
            <a:off x="4736125" y="843558"/>
            <a:ext cx="3634439" cy="1944216"/>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683568" y="855251"/>
            <a:ext cx="3384376" cy="2031325"/>
          </a:xfrm>
          <a:prstGeom prst="rect">
            <a:avLst/>
          </a:prstGeom>
          <a:noFill/>
        </p:spPr>
        <p:txBody>
          <a:bodyPr wrap="square" rtlCol="0">
            <a:spAutoFit/>
          </a:bodyPr>
          <a:lstStyle/>
          <a:p>
            <a:pPr algn="ctr"/>
            <a:r>
              <a:rPr lang="ru-RU" sz="1400" dirty="0">
                <a:solidFill>
                  <a:schemeClr val="accent4">
                    <a:lumMod val="50000"/>
                  </a:schemeClr>
                </a:solidFill>
                <a:latin typeface="Times New Roman" panose="02020603050405020304" pitchFamily="18" charset="0"/>
                <a:cs typeface="Times New Roman" panose="02020603050405020304" pitchFamily="18" charset="0"/>
              </a:rPr>
              <a:t>Текст должен быть лаконичным и содержательно согласованным, исключающим двусмысленное толкование, декларации, повторы, неприменимые или невыполнимые на практике нормы, а также нормы, неисполнение которых не влечет последствий для </a:t>
            </a:r>
            <a:r>
              <a:rPr lang="ru-RU" sz="1400" dirty="0" smtClean="0">
                <a:solidFill>
                  <a:schemeClr val="accent4">
                    <a:lumMod val="50000"/>
                  </a:schemeClr>
                </a:solidFill>
                <a:latin typeface="Times New Roman" panose="02020603050405020304" pitchFamily="18" charset="0"/>
                <a:cs typeface="Times New Roman" panose="02020603050405020304" pitchFamily="18" charset="0"/>
              </a:rPr>
              <a:t>правоприменителей</a:t>
            </a:r>
            <a:endParaRPr lang="ru-RU" sz="1400" dirty="0">
              <a:solidFill>
                <a:schemeClr val="accent4">
                  <a:lumMod val="50000"/>
                </a:schemeClr>
              </a:solidFill>
              <a:latin typeface="Times New Roman" panose="02020603050405020304" pitchFamily="18" charset="0"/>
              <a:cs typeface="Times New Roman" panose="02020603050405020304" pitchFamily="18" charset="0"/>
            </a:endParaRPr>
          </a:p>
          <a:p>
            <a:pPr algn="ctr"/>
            <a:endParaRPr lang="ru-RU" sz="1400" dirty="0">
              <a:solidFill>
                <a:schemeClr val="accent4">
                  <a:lumMod val="50000"/>
                </a:schemeClr>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5256075" y="907725"/>
            <a:ext cx="2842351" cy="2031325"/>
          </a:xfrm>
          <a:prstGeom prst="rect">
            <a:avLst/>
          </a:prstGeom>
          <a:noFill/>
        </p:spPr>
        <p:txBody>
          <a:bodyPr wrap="square" rtlCol="0">
            <a:spAutoFit/>
          </a:bodyPr>
          <a:lstStyle/>
          <a:p>
            <a:pPr algn="ctr"/>
            <a:r>
              <a:rPr lang="ru-RU" sz="1400" dirty="0">
                <a:solidFill>
                  <a:schemeClr val="accent4">
                    <a:lumMod val="50000"/>
                  </a:schemeClr>
                </a:solidFill>
                <a:latin typeface="Times New Roman" panose="02020603050405020304" pitchFamily="18" charset="0"/>
                <a:cs typeface="Times New Roman" panose="02020603050405020304" pitchFamily="18" charset="0"/>
              </a:rPr>
              <a:t>Должен быть соблюден принцип единства терминологии с федеральным законодательством, законодательством Новосибирской области, уставом муниципального образования, а также по тексту муниципального </a:t>
            </a:r>
            <a:r>
              <a:rPr lang="ru-RU" sz="1400" dirty="0" smtClean="0">
                <a:solidFill>
                  <a:schemeClr val="accent4">
                    <a:lumMod val="50000"/>
                  </a:schemeClr>
                </a:solidFill>
                <a:latin typeface="Times New Roman" panose="02020603050405020304" pitchFamily="18" charset="0"/>
                <a:cs typeface="Times New Roman" panose="02020603050405020304" pitchFamily="18" charset="0"/>
              </a:rPr>
              <a:t>нормативного правового </a:t>
            </a:r>
            <a:r>
              <a:rPr lang="ru-RU" sz="1400" dirty="0">
                <a:solidFill>
                  <a:schemeClr val="accent4">
                    <a:lumMod val="50000"/>
                  </a:schemeClr>
                </a:solidFill>
                <a:latin typeface="Times New Roman" panose="02020603050405020304" pitchFamily="18" charset="0"/>
                <a:cs typeface="Times New Roman" panose="02020603050405020304" pitchFamily="18" charset="0"/>
              </a:rPr>
              <a:t>акта</a:t>
            </a:r>
          </a:p>
          <a:p>
            <a:pPr algn="ctr"/>
            <a:endParaRPr lang="ru-RU" sz="1400" dirty="0">
              <a:solidFill>
                <a:schemeClr val="accent4">
                  <a:lumMod val="50000"/>
                </a:schemeClr>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3124315" y="2952978"/>
            <a:ext cx="2952328" cy="2031325"/>
          </a:xfrm>
          <a:prstGeom prst="rect">
            <a:avLst/>
          </a:prstGeom>
          <a:noFill/>
        </p:spPr>
        <p:txBody>
          <a:bodyPr wrap="square" rtlCol="0">
            <a:spAutoFit/>
          </a:bodyPr>
          <a:lstStyle/>
          <a:p>
            <a:pPr algn="ctr"/>
            <a:r>
              <a:rPr lang="ru-RU" sz="1400" dirty="0">
                <a:solidFill>
                  <a:schemeClr val="accent4">
                    <a:lumMod val="50000"/>
                  </a:schemeClr>
                </a:solidFill>
                <a:latin typeface="Times New Roman" panose="02020603050405020304" pitchFamily="18" charset="0"/>
                <a:cs typeface="Times New Roman" panose="02020603050405020304" pitchFamily="18" charset="0"/>
              </a:rPr>
              <a:t>Не рекомендуется давать определения тем понятиям и терминам, которые имеют общепризнанное значение или уже имеют определения в актах федерального или областного законодательства, регулирующих </a:t>
            </a:r>
            <a:r>
              <a:rPr lang="ru-RU" sz="1400" dirty="0" smtClean="0">
                <a:solidFill>
                  <a:schemeClr val="accent4">
                    <a:lumMod val="50000"/>
                  </a:schemeClr>
                </a:solidFill>
                <a:latin typeface="Times New Roman" panose="02020603050405020304" pitchFamily="18" charset="0"/>
                <a:cs typeface="Times New Roman" panose="02020603050405020304" pitchFamily="18" charset="0"/>
              </a:rPr>
              <a:t>аналогичные правоотношения</a:t>
            </a:r>
            <a:endParaRPr lang="ru-RU" sz="1400" dirty="0">
              <a:solidFill>
                <a:schemeClr val="accent4">
                  <a:lumMod val="50000"/>
                </a:schemeClr>
              </a:solidFill>
              <a:latin typeface="Times New Roman" panose="02020603050405020304" pitchFamily="18" charset="0"/>
              <a:cs typeface="Times New Roman" panose="02020603050405020304" pitchFamily="18" charset="0"/>
            </a:endParaRPr>
          </a:p>
          <a:p>
            <a:pPr algn="ctr"/>
            <a:endParaRPr lang="ru-RU" sz="1400" dirty="0">
              <a:solidFill>
                <a:schemeClr val="accent4">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06675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1570" y="0"/>
            <a:ext cx="7560840" cy="276999"/>
          </a:xfrm>
          <a:prstGeom prst="rect">
            <a:avLst/>
          </a:prstGeom>
          <a:noFill/>
        </p:spPr>
        <p:txBody>
          <a:bodyPr wrap="square" rtlCol="0">
            <a:spAutoFit/>
          </a:bodyPr>
          <a:lstStyle/>
          <a:p>
            <a:pPr algn="ctr"/>
            <a:r>
              <a:rPr lang="ru-RU" sz="1200" b="1" dirty="0">
                <a:solidFill>
                  <a:schemeClr val="bg2">
                    <a:lumMod val="25000"/>
                  </a:schemeClr>
                </a:solidFill>
                <a:latin typeface="Times New Roman" panose="02020603050405020304" pitchFamily="18" charset="0"/>
                <a:cs typeface="Times New Roman" panose="02020603050405020304" pitchFamily="18" charset="0"/>
              </a:rPr>
              <a:t>Правила оформления текста муниципального правового акта</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13194" y="51470"/>
            <a:ext cx="396875"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Номер слайда 1"/>
          <p:cNvSpPr>
            <a:spLocks noGrp="1"/>
          </p:cNvSpPr>
          <p:nvPr>
            <p:ph type="sldNum" sz="quarter" idx="12"/>
          </p:nvPr>
        </p:nvSpPr>
        <p:spPr>
          <a:xfrm>
            <a:off x="19416" y="29724"/>
            <a:ext cx="304112" cy="273844"/>
          </a:xfrm>
        </p:spPr>
        <p:txBody>
          <a:bodyPr/>
          <a:lstStyle/>
          <a:p>
            <a:r>
              <a:rPr lang="ru-RU" altLang="ru-RU" sz="800" b="0" dirty="0" smtClean="0">
                <a:solidFill>
                  <a:schemeClr val="tx1"/>
                </a:solidFill>
              </a:rPr>
              <a:t>15</a:t>
            </a:r>
          </a:p>
          <a:p>
            <a:endParaRPr lang="ru-RU" altLang="ru-RU" sz="800" b="0" dirty="0">
              <a:solidFill>
                <a:schemeClr val="tx1"/>
              </a:solidFill>
            </a:endParaRPr>
          </a:p>
        </p:txBody>
      </p:sp>
      <p:cxnSp>
        <p:nvCxnSpPr>
          <p:cNvPr id="7" name="Прямая со стрелкой 6"/>
          <p:cNvCxnSpPr/>
          <p:nvPr/>
        </p:nvCxnSpPr>
        <p:spPr>
          <a:xfrm>
            <a:off x="4716016" y="2355726"/>
            <a:ext cx="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 name="Скругленный прямоугольник 2"/>
          <p:cNvSpPr/>
          <p:nvPr/>
        </p:nvSpPr>
        <p:spPr>
          <a:xfrm>
            <a:off x="667342" y="699542"/>
            <a:ext cx="7655068" cy="3888432"/>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714850" y="915566"/>
            <a:ext cx="7560051" cy="3570208"/>
          </a:xfrm>
          <a:prstGeom prst="rect">
            <a:avLst/>
          </a:prstGeom>
          <a:noFill/>
        </p:spPr>
        <p:txBody>
          <a:bodyPr wrap="square" rtlCol="0">
            <a:spAutoFit/>
          </a:bodyPr>
          <a:lstStyle/>
          <a:p>
            <a:pPr algn="ctr"/>
            <a:r>
              <a:rPr lang="ru-RU" sz="2200" dirty="0">
                <a:solidFill>
                  <a:schemeClr val="accent4">
                    <a:lumMod val="50000"/>
                  </a:schemeClr>
                </a:solidFill>
                <a:latin typeface="Times New Roman" panose="02020603050405020304" pitchFamily="18" charset="0"/>
                <a:cs typeface="Times New Roman" panose="02020603050405020304" pitchFamily="18" charset="0"/>
              </a:rPr>
              <a:t>Муниципальные нормативные правовые акты излагаются на русском языке с соблюдением официально-делового стиля и использованием юридической терминологии.</a:t>
            </a:r>
          </a:p>
          <a:p>
            <a:pPr algn="ctr"/>
            <a:r>
              <a:rPr lang="ru-RU" sz="2200" dirty="0">
                <a:solidFill>
                  <a:schemeClr val="accent4">
                    <a:lumMod val="50000"/>
                  </a:schemeClr>
                </a:solidFill>
                <a:latin typeface="Times New Roman" panose="02020603050405020304" pitchFamily="18" charset="0"/>
                <a:cs typeface="Times New Roman" panose="02020603050405020304" pitchFamily="18" charset="0"/>
              </a:rPr>
              <a:t>Если у понятия существует определение, данное в акте более высокой юридической силы, регулирующем сходные общественные отношения, необходимо использовать данное понятия именно в этом значении</a:t>
            </a:r>
          </a:p>
          <a:p>
            <a:pPr algn="ctr"/>
            <a:r>
              <a:rPr lang="ru-RU" sz="2200" dirty="0">
                <a:solidFill>
                  <a:schemeClr val="accent4">
                    <a:lumMod val="50000"/>
                  </a:schemeClr>
                </a:solidFill>
                <a:latin typeface="Times New Roman" panose="02020603050405020304" pitchFamily="18" charset="0"/>
                <a:cs typeface="Times New Roman" panose="02020603050405020304" pitchFamily="18" charset="0"/>
              </a:rPr>
              <a:t>Не рекомендуется для описания одного и того же предмета или явления использовать разные термины</a:t>
            </a:r>
          </a:p>
          <a:p>
            <a:pPr algn="ctr"/>
            <a:endParaRPr lang="ru-RU" sz="2800" dirty="0">
              <a:solidFill>
                <a:schemeClr val="accent4">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6148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1570" y="0"/>
            <a:ext cx="7560840" cy="276999"/>
          </a:xfrm>
          <a:prstGeom prst="rect">
            <a:avLst/>
          </a:prstGeom>
          <a:noFill/>
        </p:spPr>
        <p:txBody>
          <a:bodyPr wrap="square" rtlCol="0">
            <a:spAutoFit/>
          </a:bodyPr>
          <a:lstStyle/>
          <a:p>
            <a:pPr algn="ctr"/>
            <a:r>
              <a:rPr lang="ru-RU" sz="1200" b="1" dirty="0">
                <a:solidFill>
                  <a:schemeClr val="bg2">
                    <a:lumMod val="25000"/>
                  </a:schemeClr>
                </a:solidFill>
                <a:latin typeface="Times New Roman" panose="02020603050405020304" pitchFamily="18" charset="0"/>
                <a:cs typeface="Times New Roman" panose="02020603050405020304" pitchFamily="18" charset="0"/>
              </a:rPr>
              <a:t>Правила оформления текста муниципального правового акта</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13194" y="51470"/>
            <a:ext cx="396875"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Номер слайда 1"/>
          <p:cNvSpPr>
            <a:spLocks noGrp="1"/>
          </p:cNvSpPr>
          <p:nvPr>
            <p:ph type="sldNum" sz="quarter" idx="12"/>
          </p:nvPr>
        </p:nvSpPr>
        <p:spPr>
          <a:xfrm>
            <a:off x="19416" y="29724"/>
            <a:ext cx="304112" cy="273844"/>
          </a:xfrm>
        </p:spPr>
        <p:txBody>
          <a:bodyPr/>
          <a:lstStyle/>
          <a:p>
            <a:r>
              <a:rPr lang="ru-RU" altLang="ru-RU" sz="800" b="0" dirty="0" smtClean="0">
                <a:solidFill>
                  <a:schemeClr val="tx1"/>
                </a:solidFill>
              </a:rPr>
              <a:t>16</a:t>
            </a:r>
          </a:p>
          <a:p>
            <a:endParaRPr lang="ru-RU" altLang="ru-RU" sz="800" b="0" dirty="0">
              <a:solidFill>
                <a:schemeClr val="tx1"/>
              </a:solidFill>
            </a:endParaRPr>
          </a:p>
        </p:txBody>
      </p:sp>
      <p:cxnSp>
        <p:nvCxnSpPr>
          <p:cNvPr id="7" name="Прямая со стрелкой 6"/>
          <p:cNvCxnSpPr/>
          <p:nvPr/>
        </p:nvCxnSpPr>
        <p:spPr>
          <a:xfrm>
            <a:off x="4716016" y="2355726"/>
            <a:ext cx="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Скругленный прямоугольник 11"/>
          <p:cNvSpPr/>
          <p:nvPr/>
        </p:nvSpPr>
        <p:spPr>
          <a:xfrm>
            <a:off x="611560" y="483518"/>
            <a:ext cx="7901634" cy="4176464"/>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400" dirty="0">
              <a:latin typeface="Times New Roman" panose="02020603050405020304" pitchFamily="18" charset="0"/>
              <a:cs typeface="Times New Roman" panose="02020603050405020304" pitchFamily="18" charset="0"/>
            </a:endParaRPr>
          </a:p>
        </p:txBody>
      </p:sp>
      <p:sp>
        <p:nvSpPr>
          <p:cNvPr id="13" name="TextBox 12"/>
          <p:cNvSpPr txBox="1"/>
          <p:nvPr/>
        </p:nvSpPr>
        <p:spPr>
          <a:xfrm>
            <a:off x="933702" y="740479"/>
            <a:ext cx="7272808" cy="3662541"/>
          </a:xfrm>
          <a:prstGeom prst="rect">
            <a:avLst/>
          </a:prstGeom>
          <a:noFill/>
        </p:spPr>
        <p:txBody>
          <a:bodyPr wrap="square" rtlCol="0">
            <a:spAutoFit/>
          </a:bodyPr>
          <a:lstStyle/>
          <a:p>
            <a:pPr algn="ctr"/>
            <a:r>
              <a:rPr lang="ru-RU" sz="2200" dirty="0">
                <a:solidFill>
                  <a:schemeClr val="accent4">
                    <a:lumMod val="50000"/>
                  </a:schemeClr>
                </a:solidFill>
                <a:latin typeface="Times New Roman" panose="02020603050405020304" pitchFamily="18" charset="0"/>
                <a:cs typeface="Times New Roman" panose="02020603050405020304" pitchFamily="18" charset="0"/>
              </a:rPr>
              <a:t>При использовании в муниципальных правовых актах понятий, не являющихся общепринятыми, или понятий, определения которых отсутствуют в нормативных правовых актах, необходимо давать их определения в самих муниципальных правовых актах. При этом, одни и те же понятия в муниципальных правовых актах должны употребляться в одном значении</a:t>
            </a:r>
          </a:p>
          <a:p>
            <a:pPr algn="ctr"/>
            <a:r>
              <a:rPr lang="ru-RU" sz="2200" dirty="0">
                <a:solidFill>
                  <a:schemeClr val="accent4">
                    <a:lumMod val="50000"/>
                  </a:schemeClr>
                </a:solidFill>
                <a:latin typeface="Times New Roman" panose="02020603050405020304" pitchFamily="18" charset="0"/>
                <a:cs typeface="Times New Roman" panose="02020603050405020304" pitchFamily="18" charset="0"/>
              </a:rPr>
              <a:t>Ссылки в муниципальных правовых актах на другие нормативные правовые акты должны включать даты их принятия, номера и названия</a:t>
            </a:r>
          </a:p>
          <a:p>
            <a:endParaRPr lang="ru-RU" sz="1200" dirty="0">
              <a:solidFill>
                <a:schemeClr val="accent4">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17557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1570" y="0"/>
            <a:ext cx="7560840" cy="276999"/>
          </a:xfrm>
          <a:prstGeom prst="rect">
            <a:avLst/>
          </a:prstGeom>
          <a:noFill/>
        </p:spPr>
        <p:txBody>
          <a:bodyPr wrap="square" rtlCol="0">
            <a:spAutoFit/>
          </a:bodyPr>
          <a:lstStyle/>
          <a:p>
            <a:pPr algn="ctr"/>
            <a:r>
              <a:rPr lang="ru-RU" sz="1200" b="1" dirty="0">
                <a:solidFill>
                  <a:schemeClr val="bg2">
                    <a:lumMod val="25000"/>
                  </a:schemeClr>
                </a:solidFill>
                <a:latin typeface="Times New Roman" panose="02020603050405020304" pitchFamily="18" charset="0"/>
                <a:cs typeface="Times New Roman" panose="02020603050405020304" pitchFamily="18" charset="0"/>
              </a:rPr>
              <a:t>Правила оформления текста муниципального правового акта</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13194" y="51470"/>
            <a:ext cx="396875"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Номер слайда 1"/>
          <p:cNvSpPr>
            <a:spLocks noGrp="1"/>
          </p:cNvSpPr>
          <p:nvPr>
            <p:ph type="sldNum" sz="quarter" idx="12"/>
          </p:nvPr>
        </p:nvSpPr>
        <p:spPr>
          <a:xfrm>
            <a:off x="19416" y="29724"/>
            <a:ext cx="304112" cy="273844"/>
          </a:xfrm>
        </p:spPr>
        <p:txBody>
          <a:bodyPr/>
          <a:lstStyle/>
          <a:p>
            <a:r>
              <a:rPr lang="ru-RU" altLang="ru-RU" sz="800" b="0" dirty="0" smtClean="0">
                <a:solidFill>
                  <a:schemeClr val="tx1"/>
                </a:solidFill>
              </a:rPr>
              <a:t>17</a:t>
            </a:r>
          </a:p>
          <a:p>
            <a:endParaRPr lang="ru-RU" altLang="ru-RU" sz="800" b="0" dirty="0">
              <a:solidFill>
                <a:schemeClr val="tx1"/>
              </a:solidFill>
            </a:endParaRPr>
          </a:p>
        </p:txBody>
      </p:sp>
      <p:cxnSp>
        <p:nvCxnSpPr>
          <p:cNvPr id="7" name="Прямая со стрелкой 6"/>
          <p:cNvCxnSpPr/>
          <p:nvPr/>
        </p:nvCxnSpPr>
        <p:spPr>
          <a:xfrm>
            <a:off x="4716016" y="2355726"/>
            <a:ext cx="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Скругленный прямоугольник 8"/>
          <p:cNvSpPr/>
          <p:nvPr/>
        </p:nvSpPr>
        <p:spPr>
          <a:xfrm>
            <a:off x="611561" y="483518"/>
            <a:ext cx="7759004" cy="4176464"/>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TextBox 5"/>
          <p:cNvSpPr txBox="1"/>
          <p:nvPr/>
        </p:nvSpPr>
        <p:spPr>
          <a:xfrm>
            <a:off x="846856" y="915566"/>
            <a:ext cx="7528559" cy="3354765"/>
          </a:xfrm>
          <a:prstGeom prst="rect">
            <a:avLst/>
          </a:prstGeom>
          <a:noFill/>
        </p:spPr>
        <p:txBody>
          <a:bodyPr wrap="square" rtlCol="0">
            <a:spAutoFit/>
          </a:bodyPr>
          <a:lstStyle/>
          <a:p>
            <a:pPr algn="ctr"/>
            <a:r>
              <a:rPr lang="ru-RU" sz="2200" dirty="0">
                <a:solidFill>
                  <a:schemeClr val="accent4">
                    <a:lumMod val="50000"/>
                  </a:schemeClr>
                </a:solidFill>
                <a:latin typeface="Times New Roman" panose="02020603050405020304" pitchFamily="18" charset="0"/>
                <a:cs typeface="Times New Roman" panose="02020603050405020304" pitchFamily="18" charset="0"/>
              </a:rPr>
              <a:t>Использование сокращений и аббревиатур в правовых актах допускается только в случае их предварительной расшифровки</a:t>
            </a:r>
          </a:p>
          <a:p>
            <a:pPr algn="ctr"/>
            <a:r>
              <a:rPr lang="ru-RU" sz="2200" dirty="0">
                <a:solidFill>
                  <a:schemeClr val="accent4">
                    <a:lumMod val="50000"/>
                  </a:schemeClr>
                </a:solidFill>
                <a:latin typeface="Times New Roman" panose="02020603050405020304" pitchFamily="18" charset="0"/>
                <a:cs typeface="Times New Roman" panose="02020603050405020304" pitchFamily="18" charset="0"/>
              </a:rPr>
              <a:t>Вводить сокращение или аббревиатуру можно после первого использования полной формулировки в тексте правового акта. Сокращение действует в пределах одного правового акта. Если муниципальный нормативный правовой акт имеет приложения, вводить сокращения необходимо отдельно для основного документа и для каждого из приложений</a:t>
            </a:r>
          </a:p>
          <a:p>
            <a:pPr algn="ctr"/>
            <a:endParaRPr lang="ru-RU" sz="1400" dirty="0">
              <a:solidFill>
                <a:schemeClr val="accent4">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40358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1570" y="0"/>
            <a:ext cx="7560840" cy="276999"/>
          </a:xfrm>
          <a:prstGeom prst="rect">
            <a:avLst/>
          </a:prstGeom>
          <a:noFill/>
        </p:spPr>
        <p:txBody>
          <a:bodyPr wrap="square" rtlCol="0">
            <a:spAutoFit/>
          </a:bodyPr>
          <a:lstStyle/>
          <a:p>
            <a:pPr algn="ctr"/>
            <a:r>
              <a:rPr lang="ru-RU" sz="1200" b="1" dirty="0">
                <a:solidFill>
                  <a:schemeClr val="bg2">
                    <a:lumMod val="25000"/>
                  </a:schemeClr>
                </a:solidFill>
                <a:latin typeface="Times New Roman" panose="02020603050405020304" pitchFamily="18" charset="0"/>
                <a:cs typeface="Times New Roman" panose="02020603050405020304" pitchFamily="18" charset="0"/>
              </a:rPr>
              <a:t>Правила оформления текста муниципального правового акта</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13194" y="51470"/>
            <a:ext cx="396875"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Номер слайда 1"/>
          <p:cNvSpPr>
            <a:spLocks noGrp="1"/>
          </p:cNvSpPr>
          <p:nvPr>
            <p:ph type="sldNum" sz="quarter" idx="12"/>
          </p:nvPr>
        </p:nvSpPr>
        <p:spPr>
          <a:xfrm>
            <a:off x="19416" y="29724"/>
            <a:ext cx="304112" cy="273844"/>
          </a:xfrm>
        </p:spPr>
        <p:txBody>
          <a:bodyPr/>
          <a:lstStyle/>
          <a:p>
            <a:r>
              <a:rPr lang="ru-RU" altLang="ru-RU" sz="800" b="0" dirty="0" smtClean="0">
                <a:solidFill>
                  <a:schemeClr val="tx1"/>
                </a:solidFill>
              </a:rPr>
              <a:t>18</a:t>
            </a:r>
          </a:p>
          <a:p>
            <a:endParaRPr lang="ru-RU" altLang="ru-RU" sz="800" b="0" dirty="0">
              <a:solidFill>
                <a:schemeClr val="tx1"/>
              </a:solidFill>
            </a:endParaRPr>
          </a:p>
        </p:txBody>
      </p:sp>
      <p:cxnSp>
        <p:nvCxnSpPr>
          <p:cNvPr id="7" name="Прямая со стрелкой 6"/>
          <p:cNvCxnSpPr/>
          <p:nvPr/>
        </p:nvCxnSpPr>
        <p:spPr>
          <a:xfrm>
            <a:off x="4716016" y="2355726"/>
            <a:ext cx="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Скругленный прямоугольник 7"/>
          <p:cNvSpPr/>
          <p:nvPr/>
        </p:nvSpPr>
        <p:spPr>
          <a:xfrm>
            <a:off x="669698" y="555527"/>
            <a:ext cx="7744583" cy="4176464"/>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400" dirty="0">
              <a:latin typeface="Times New Roman" panose="02020603050405020304" pitchFamily="18" charset="0"/>
              <a:cs typeface="Times New Roman" panose="02020603050405020304" pitchFamily="18" charset="0"/>
            </a:endParaRPr>
          </a:p>
        </p:txBody>
      </p:sp>
      <p:sp>
        <p:nvSpPr>
          <p:cNvPr id="10" name="TextBox 9"/>
          <p:cNvSpPr txBox="1"/>
          <p:nvPr/>
        </p:nvSpPr>
        <p:spPr>
          <a:xfrm>
            <a:off x="1301630" y="1596175"/>
            <a:ext cx="6480720" cy="2123658"/>
          </a:xfrm>
          <a:prstGeom prst="rect">
            <a:avLst/>
          </a:prstGeom>
          <a:noFill/>
        </p:spPr>
        <p:txBody>
          <a:bodyPr wrap="square" rtlCol="0">
            <a:spAutoFit/>
          </a:bodyPr>
          <a:lstStyle/>
          <a:p>
            <a:pPr algn="ctr"/>
            <a:r>
              <a:rPr lang="ru-RU" sz="2200" dirty="0">
                <a:solidFill>
                  <a:schemeClr val="accent4">
                    <a:lumMod val="50000"/>
                  </a:schemeClr>
                </a:solidFill>
                <a:latin typeface="Times New Roman" panose="02020603050405020304" pitchFamily="18" charset="0"/>
                <a:cs typeface="Times New Roman" panose="02020603050405020304" pitchFamily="18" charset="0"/>
              </a:rPr>
              <a:t>Необходимо избегать дублирования норм, содержащихся в федеральных законах и иных правовых актах Российской Федерации, законах и иных правовых актах Новосибирской области, а также в уставе муниципального образования </a:t>
            </a:r>
            <a:endParaRPr lang="ru-RU" sz="2200" dirty="0" smtClean="0">
              <a:solidFill>
                <a:schemeClr val="accent4">
                  <a:lumMod val="50000"/>
                </a:schemeClr>
              </a:solidFill>
              <a:latin typeface="Times New Roman" panose="02020603050405020304" pitchFamily="18" charset="0"/>
              <a:cs typeface="Times New Roman" panose="02020603050405020304" pitchFamily="18" charset="0"/>
            </a:endParaRPr>
          </a:p>
          <a:p>
            <a:pPr algn="ctr"/>
            <a:endParaRPr lang="ru-RU" sz="2200" dirty="0">
              <a:solidFill>
                <a:schemeClr val="accent4">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74444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1570" y="0"/>
            <a:ext cx="7560840" cy="276999"/>
          </a:xfrm>
          <a:prstGeom prst="rect">
            <a:avLst/>
          </a:prstGeom>
          <a:noFill/>
        </p:spPr>
        <p:txBody>
          <a:bodyPr wrap="square" rtlCol="0">
            <a:spAutoFit/>
          </a:bodyPr>
          <a:lstStyle/>
          <a:p>
            <a:pPr algn="ctr"/>
            <a:r>
              <a:rPr lang="ru-RU" sz="1200" b="1" dirty="0" smtClean="0">
                <a:solidFill>
                  <a:schemeClr val="bg2">
                    <a:lumMod val="25000"/>
                  </a:schemeClr>
                </a:solidFill>
                <a:latin typeface="Times New Roman" panose="02020603050405020304" pitchFamily="18" charset="0"/>
                <a:cs typeface="Times New Roman" panose="02020603050405020304" pitchFamily="18" charset="0"/>
              </a:rPr>
              <a:t>Типичные </a:t>
            </a:r>
            <a:r>
              <a:rPr lang="ru-RU" sz="1200" b="1" dirty="0">
                <a:solidFill>
                  <a:schemeClr val="bg2">
                    <a:lumMod val="25000"/>
                  </a:schemeClr>
                </a:solidFill>
                <a:latin typeface="Times New Roman" panose="02020603050405020304" pitchFamily="18" charset="0"/>
                <a:cs typeface="Times New Roman" panose="02020603050405020304" pitchFamily="18" charset="0"/>
              </a:rPr>
              <a:t>нарушения правил юридико-технического оформления</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13194" y="51470"/>
            <a:ext cx="396875"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Номер слайда 1"/>
          <p:cNvSpPr>
            <a:spLocks noGrp="1"/>
          </p:cNvSpPr>
          <p:nvPr>
            <p:ph type="sldNum" sz="quarter" idx="12"/>
          </p:nvPr>
        </p:nvSpPr>
        <p:spPr>
          <a:xfrm>
            <a:off x="19416" y="29724"/>
            <a:ext cx="304112" cy="273844"/>
          </a:xfrm>
        </p:spPr>
        <p:txBody>
          <a:bodyPr/>
          <a:lstStyle/>
          <a:p>
            <a:r>
              <a:rPr lang="ru-RU" altLang="ru-RU" sz="800" b="0" dirty="0" smtClean="0">
                <a:solidFill>
                  <a:schemeClr val="tx1"/>
                </a:solidFill>
              </a:rPr>
              <a:t>19</a:t>
            </a:r>
          </a:p>
          <a:p>
            <a:endParaRPr lang="ru-RU" altLang="ru-RU" sz="800" b="0" dirty="0">
              <a:solidFill>
                <a:schemeClr val="tx1"/>
              </a:solidFill>
            </a:endParaRPr>
          </a:p>
        </p:txBody>
      </p:sp>
      <p:cxnSp>
        <p:nvCxnSpPr>
          <p:cNvPr id="7" name="Прямая со стрелкой 6"/>
          <p:cNvCxnSpPr/>
          <p:nvPr/>
        </p:nvCxnSpPr>
        <p:spPr>
          <a:xfrm>
            <a:off x="4716016" y="2355726"/>
            <a:ext cx="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107504" y="401315"/>
            <a:ext cx="8928992" cy="5386090"/>
          </a:xfrm>
          <a:prstGeom prst="rect">
            <a:avLst/>
          </a:prstGeom>
          <a:noFill/>
        </p:spPr>
        <p:txBody>
          <a:bodyPr wrap="square" rtlCol="0">
            <a:spAutoFit/>
          </a:bodyPr>
          <a:lstStyle/>
          <a:p>
            <a:pPr algn="just"/>
            <a:r>
              <a:rPr lang="ru-RU" sz="1400" b="1" dirty="0" smtClean="0">
                <a:solidFill>
                  <a:schemeClr val="accent6">
                    <a:lumMod val="50000"/>
                  </a:schemeClr>
                </a:solidFill>
                <a:latin typeface="Times New Roman" panose="02020603050405020304" pitchFamily="18" charset="0"/>
                <a:cs typeface="Times New Roman" panose="02020603050405020304" pitchFamily="18" charset="0"/>
              </a:rPr>
              <a:t>В </a:t>
            </a:r>
            <a:r>
              <a:rPr lang="ru-RU" sz="1400" b="1" dirty="0">
                <a:solidFill>
                  <a:schemeClr val="accent6">
                    <a:lumMod val="50000"/>
                  </a:schemeClr>
                </a:solidFill>
                <a:latin typeface="Times New Roman" panose="02020603050405020304" pitchFamily="18" charset="0"/>
                <a:cs typeface="Times New Roman" panose="02020603050405020304" pitchFamily="18" charset="0"/>
              </a:rPr>
              <a:t>тексте акта используются устаревшие формулировки, даны определения, отличные от тех, которые употребляются в федеральном и региональном </a:t>
            </a:r>
            <a:r>
              <a:rPr lang="ru-RU" sz="1400" b="1" dirty="0" smtClean="0">
                <a:solidFill>
                  <a:schemeClr val="accent6">
                    <a:lumMod val="50000"/>
                  </a:schemeClr>
                </a:solidFill>
                <a:latin typeface="Times New Roman" panose="02020603050405020304" pitchFamily="18" charset="0"/>
                <a:cs typeface="Times New Roman" panose="02020603050405020304" pitchFamily="18" charset="0"/>
              </a:rPr>
              <a:t>законодательстве </a:t>
            </a:r>
            <a:r>
              <a:rPr lang="ru-RU" sz="1200" dirty="0" smtClean="0">
                <a:solidFill>
                  <a:schemeClr val="bg2">
                    <a:lumMod val="25000"/>
                  </a:schemeClr>
                </a:solidFill>
                <a:latin typeface="Times New Roman" panose="02020603050405020304" pitchFamily="18" charset="0"/>
                <a:cs typeface="Times New Roman" panose="02020603050405020304" pitchFamily="18" charset="0"/>
              </a:rPr>
              <a:t>(например: ЕГРП, «дачное хозяйство» и т.д.)</a:t>
            </a:r>
          </a:p>
          <a:p>
            <a:pPr algn="just"/>
            <a:endParaRPr lang="ru-RU" sz="1400" b="1" dirty="0" smtClean="0">
              <a:solidFill>
                <a:schemeClr val="accent4">
                  <a:lumMod val="50000"/>
                </a:schemeClr>
              </a:solidFill>
              <a:latin typeface="Times New Roman" panose="02020603050405020304" pitchFamily="18" charset="0"/>
              <a:cs typeface="Times New Roman" panose="02020603050405020304" pitchFamily="18" charset="0"/>
            </a:endParaRPr>
          </a:p>
          <a:p>
            <a:pPr algn="just"/>
            <a:r>
              <a:rPr lang="ru-RU" sz="1400" b="1" dirty="0">
                <a:solidFill>
                  <a:schemeClr val="accent6">
                    <a:lumMod val="75000"/>
                  </a:schemeClr>
                </a:solidFill>
                <a:latin typeface="Times New Roman" panose="02020603050405020304" pitchFamily="18" charset="0"/>
                <a:cs typeface="Times New Roman" panose="02020603050405020304" pitchFamily="18" charset="0"/>
              </a:rPr>
              <a:t>В акте есть ссылки на недействующие нормативные правовые акты</a:t>
            </a:r>
          </a:p>
          <a:p>
            <a:pPr algn="just"/>
            <a:endParaRPr lang="ru-RU" sz="1400" b="1" dirty="0" smtClean="0">
              <a:solidFill>
                <a:schemeClr val="accent4">
                  <a:lumMod val="50000"/>
                </a:schemeClr>
              </a:solidFill>
              <a:latin typeface="Times New Roman" panose="02020603050405020304" pitchFamily="18" charset="0"/>
              <a:cs typeface="Times New Roman" panose="02020603050405020304" pitchFamily="18" charset="0"/>
            </a:endParaRPr>
          </a:p>
          <a:p>
            <a:pPr algn="just"/>
            <a:r>
              <a:rPr lang="ru-RU" sz="1400" b="1" dirty="0">
                <a:solidFill>
                  <a:schemeClr val="accent6">
                    <a:lumMod val="75000"/>
                  </a:schemeClr>
                </a:solidFill>
                <a:latin typeface="Times New Roman" panose="02020603050405020304" pitchFamily="18" charset="0"/>
                <a:cs typeface="Times New Roman" panose="02020603050405020304" pitchFamily="18" charset="0"/>
              </a:rPr>
              <a:t>Нарушается структура текста муниципального акта</a:t>
            </a:r>
            <a:r>
              <a:rPr lang="ru-RU" sz="1400" b="1" dirty="0">
                <a:solidFill>
                  <a:schemeClr val="accent4">
                    <a:lumMod val="50000"/>
                  </a:schemeClr>
                </a:solidFill>
                <a:latin typeface="Times New Roman" panose="02020603050405020304" pitchFamily="18" charset="0"/>
                <a:cs typeface="Times New Roman" panose="02020603050405020304" pitchFamily="18" charset="0"/>
              </a:rPr>
              <a:t> </a:t>
            </a:r>
            <a:r>
              <a:rPr lang="ru-RU" sz="1400" dirty="0" smtClean="0">
                <a:solidFill>
                  <a:schemeClr val="bg2">
                    <a:lumMod val="25000"/>
                  </a:schemeClr>
                </a:solidFill>
                <a:latin typeface="Times New Roman" panose="02020603050405020304" pitchFamily="18" charset="0"/>
                <a:cs typeface="Times New Roman" panose="02020603050405020304" pitchFamily="18" charset="0"/>
              </a:rPr>
              <a:t>(очень частое явление в административных регламентах)</a:t>
            </a:r>
          </a:p>
          <a:p>
            <a:pPr algn="just"/>
            <a:endParaRPr lang="ru-RU" sz="1400" b="1" dirty="0" smtClean="0">
              <a:solidFill>
                <a:schemeClr val="accent4">
                  <a:lumMod val="50000"/>
                </a:schemeClr>
              </a:solidFill>
              <a:latin typeface="Times New Roman" panose="02020603050405020304" pitchFamily="18" charset="0"/>
              <a:cs typeface="Times New Roman" panose="02020603050405020304" pitchFamily="18" charset="0"/>
            </a:endParaRPr>
          </a:p>
          <a:p>
            <a:pPr algn="just"/>
            <a:r>
              <a:rPr lang="ru-RU" sz="1400" b="1" dirty="0" smtClean="0">
                <a:solidFill>
                  <a:schemeClr val="accent6">
                    <a:lumMod val="75000"/>
                  </a:schemeClr>
                </a:solidFill>
                <a:latin typeface="Times New Roman" panose="02020603050405020304" pitchFamily="18" charset="0"/>
                <a:cs typeface="Times New Roman" panose="02020603050405020304" pitchFamily="18" charset="0"/>
              </a:rPr>
              <a:t>Содержатся </a:t>
            </a:r>
            <a:r>
              <a:rPr lang="ru-RU" sz="1400" b="1" dirty="0">
                <a:solidFill>
                  <a:schemeClr val="accent6">
                    <a:lumMod val="75000"/>
                  </a:schemeClr>
                </a:solidFill>
                <a:latin typeface="Times New Roman" panose="02020603050405020304" pitchFamily="18" charset="0"/>
                <a:cs typeface="Times New Roman" panose="02020603050405020304" pitchFamily="18" charset="0"/>
              </a:rPr>
              <a:t>ссылки на иные муниципальные образования, а также органы местного самоуправления муниципальных образований, на территорию которых действие акта не </a:t>
            </a:r>
            <a:r>
              <a:rPr lang="ru-RU" sz="1400" b="1" dirty="0" smtClean="0">
                <a:solidFill>
                  <a:schemeClr val="accent6">
                    <a:lumMod val="75000"/>
                  </a:schemeClr>
                </a:solidFill>
                <a:latin typeface="Times New Roman" panose="02020603050405020304" pitchFamily="18" charset="0"/>
                <a:cs typeface="Times New Roman" panose="02020603050405020304" pitchFamily="18" charset="0"/>
              </a:rPr>
              <a:t>распространяется</a:t>
            </a:r>
            <a:r>
              <a:rPr lang="ru-RU" sz="1400" dirty="0">
                <a:solidFill>
                  <a:schemeClr val="bg2">
                    <a:lumMod val="25000"/>
                  </a:schemeClr>
                </a:solidFill>
                <a:latin typeface="Times New Roman" panose="02020603050405020304" pitchFamily="18" charset="0"/>
                <a:cs typeface="Times New Roman" panose="02020603050405020304" pitchFamily="18" charset="0"/>
              </a:rPr>
              <a:t> (очень частое </a:t>
            </a:r>
            <a:r>
              <a:rPr lang="ru-RU" sz="1400" dirty="0" smtClean="0">
                <a:solidFill>
                  <a:schemeClr val="bg2">
                    <a:lumMod val="25000"/>
                  </a:schemeClr>
                </a:solidFill>
                <a:latin typeface="Times New Roman" panose="02020603050405020304" pitchFamily="18" charset="0"/>
                <a:cs typeface="Times New Roman" panose="02020603050405020304" pitchFamily="18" charset="0"/>
              </a:rPr>
              <a:t>явление)</a:t>
            </a:r>
            <a:endParaRPr lang="ru-RU" sz="1400" b="1" dirty="0">
              <a:solidFill>
                <a:schemeClr val="accent4">
                  <a:lumMod val="50000"/>
                </a:schemeClr>
              </a:solidFill>
              <a:latin typeface="Times New Roman" panose="02020603050405020304" pitchFamily="18" charset="0"/>
              <a:cs typeface="Times New Roman" panose="02020603050405020304" pitchFamily="18" charset="0"/>
            </a:endParaRPr>
          </a:p>
          <a:p>
            <a:pPr algn="just"/>
            <a:r>
              <a:rPr lang="ru-RU" sz="1400" b="1" dirty="0">
                <a:solidFill>
                  <a:schemeClr val="accent5">
                    <a:lumMod val="75000"/>
                  </a:schemeClr>
                </a:solidFill>
                <a:latin typeface="Times New Roman" panose="02020603050405020304" pitchFamily="18" charset="0"/>
                <a:cs typeface="Times New Roman" panose="02020603050405020304" pitchFamily="18" charset="0"/>
              </a:rPr>
              <a:t>Текст содержит грамматические и орфографические </a:t>
            </a:r>
            <a:r>
              <a:rPr lang="ru-RU" sz="1400" b="1" dirty="0" smtClean="0">
                <a:solidFill>
                  <a:schemeClr val="accent5">
                    <a:lumMod val="75000"/>
                  </a:schemeClr>
                </a:solidFill>
                <a:latin typeface="Times New Roman" panose="02020603050405020304" pitchFamily="18" charset="0"/>
                <a:cs typeface="Times New Roman" panose="02020603050405020304" pitchFamily="18" charset="0"/>
              </a:rPr>
              <a:t>ошибки</a:t>
            </a:r>
          </a:p>
          <a:p>
            <a:pPr algn="just"/>
            <a:endParaRPr lang="ru-RU" sz="1400" b="1" dirty="0" smtClean="0">
              <a:solidFill>
                <a:schemeClr val="accent4">
                  <a:lumMod val="50000"/>
                </a:schemeClr>
              </a:solidFill>
              <a:latin typeface="Times New Roman" panose="02020603050405020304" pitchFamily="18" charset="0"/>
              <a:cs typeface="Times New Roman" panose="02020603050405020304" pitchFamily="18" charset="0"/>
            </a:endParaRPr>
          </a:p>
          <a:p>
            <a:pPr algn="just"/>
            <a:r>
              <a:rPr lang="ru-RU" sz="1400" b="1" dirty="0" smtClean="0">
                <a:solidFill>
                  <a:schemeClr val="accent5">
                    <a:lumMod val="75000"/>
                  </a:schemeClr>
                </a:solidFill>
                <a:latin typeface="Times New Roman" panose="02020603050405020304" pitchFamily="18" charset="0"/>
                <a:cs typeface="Times New Roman" panose="02020603050405020304" pitchFamily="18" charset="0"/>
              </a:rPr>
              <a:t>Отсутствуют</a:t>
            </a:r>
            <a:r>
              <a:rPr lang="ru-RU" sz="1400" b="1" dirty="0">
                <a:solidFill>
                  <a:schemeClr val="accent5">
                    <a:lumMod val="75000"/>
                  </a:schemeClr>
                </a:solidFill>
                <a:latin typeface="Times New Roman" panose="02020603050405020304" pitchFamily="18" charset="0"/>
                <a:cs typeface="Times New Roman" panose="02020603050405020304" pitchFamily="18" charset="0"/>
              </a:rPr>
              <a:t>, не полностью или неверно указаны реквизиты </a:t>
            </a:r>
            <a:r>
              <a:rPr lang="ru-RU" sz="1400" b="1" dirty="0" smtClean="0">
                <a:solidFill>
                  <a:schemeClr val="accent5">
                    <a:lumMod val="75000"/>
                  </a:schemeClr>
                </a:solidFill>
                <a:latin typeface="Times New Roman" panose="02020603050405020304" pitchFamily="18" charset="0"/>
                <a:cs typeface="Times New Roman" panose="02020603050405020304" pitchFamily="18" charset="0"/>
              </a:rPr>
              <a:t>акта</a:t>
            </a:r>
          </a:p>
          <a:p>
            <a:pPr algn="just"/>
            <a:endParaRPr lang="ru-RU" sz="1400" b="1" dirty="0" smtClean="0">
              <a:solidFill>
                <a:schemeClr val="accent4">
                  <a:lumMod val="50000"/>
                </a:schemeClr>
              </a:solidFill>
              <a:latin typeface="Times New Roman" panose="02020603050405020304" pitchFamily="18" charset="0"/>
              <a:cs typeface="Times New Roman" panose="02020603050405020304" pitchFamily="18" charset="0"/>
            </a:endParaRPr>
          </a:p>
          <a:p>
            <a:pPr algn="just"/>
            <a:r>
              <a:rPr lang="ru-RU" sz="1400" b="1" dirty="0">
                <a:solidFill>
                  <a:schemeClr val="accent5">
                    <a:lumMod val="75000"/>
                  </a:schemeClr>
                </a:solidFill>
                <a:latin typeface="Times New Roman" panose="02020603050405020304" pitchFamily="18" charset="0"/>
                <a:cs typeface="Times New Roman" panose="02020603050405020304" pitchFamily="18" charset="0"/>
              </a:rPr>
              <a:t>Новый акт не отменяет устаревшие нормативные акты</a:t>
            </a:r>
          </a:p>
          <a:p>
            <a:pPr algn="just"/>
            <a:endParaRPr lang="ru-RU" sz="1400" b="1" dirty="0" smtClean="0">
              <a:solidFill>
                <a:schemeClr val="accent4">
                  <a:lumMod val="50000"/>
                </a:schemeClr>
              </a:solidFill>
              <a:latin typeface="Times New Roman" panose="02020603050405020304" pitchFamily="18" charset="0"/>
              <a:cs typeface="Times New Roman" panose="02020603050405020304" pitchFamily="18" charset="0"/>
            </a:endParaRPr>
          </a:p>
          <a:p>
            <a:pPr algn="just"/>
            <a:r>
              <a:rPr lang="ru-RU" sz="1400" b="1" dirty="0" smtClean="0">
                <a:solidFill>
                  <a:schemeClr val="accent6">
                    <a:lumMod val="60000"/>
                    <a:lumOff val="40000"/>
                  </a:schemeClr>
                </a:solidFill>
                <a:latin typeface="Times New Roman" panose="02020603050405020304" pitchFamily="18" charset="0"/>
                <a:cs typeface="Times New Roman" panose="02020603050405020304" pitchFamily="18" charset="0"/>
              </a:rPr>
              <a:t>Названия </a:t>
            </a:r>
            <a:r>
              <a:rPr lang="ru-RU" sz="1400" b="1" dirty="0">
                <a:solidFill>
                  <a:schemeClr val="accent6">
                    <a:lumMod val="60000"/>
                    <a:lumOff val="40000"/>
                  </a:schemeClr>
                </a:solidFill>
                <a:latin typeface="Times New Roman" panose="02020603050405020304" pitchFamily="18" charset="0"/>
                <a:cs typeface="Times New Roman" panose="02020603050405020304" pitchFamily="18" charset="0"/>
              </a:rPr>
              <a:t>органов и учреждений не соответствуют их официальным </a:t>
            </a:r>
            <a:r>
              <a:rPr lang="ru-RU" sz="1400" b="1" dirty="0" smtClean="0">
                <a:solidFill>
                  <a:schemeClr val="accent6">
                    <a:lumMod val="60000"/>
                    <a:lumOff val="40000"/>
                  </a:schemeClr>
                </a:solidFill>
                <a:latin typeface="Times New Roman" panose="02020603050405020304" pitchFamily="18" charset="0"/>
                <a:cs typeface="Times New Roman" panose="02020603050405020304" pitchFamily="18" charset="0"/>
              </a:rPr>
              <a:t>наименованиям</a:t>
            </a:r>
          </a:p>
          <a:p>
            <a:pPr algn="just"/>
            <a:endParaRPr lang="ru-RU" sz="1400" b="1" dirty="0" smtClean="0">
              <a:solidFill>
                <a:schemeClr val="accent4">
                  <a:lumMod val="50000"/>
                </a:schemeClr>
              </a:solidFill>
              <a:latin typeface="Times New Roman" panose="02020603050405020304" pitchFamily="18" charset="0"/>
              <a:cs typeface="Times New Roman" panose="02020603050405020304" pitchFamily="18" charset="0"/>
            </a:endParaRPr>
          </a:p>
          <a:p>
            <a:pPr algn="just"/>
            <a:r>
              <a:rPr lang="ru-RU" sz="1400" b="1" dirty="0" smtClean="0">
                <a:solidFill>
                  <a:schemeClr val="accent6">
                    <a:lumMod val="60000"/>
                    <a:lumOff val="40000"/>
                  </a:schemeClr>
                </a:solidFill>
                <a:latin typeface="Times New Roman" panose="02020603050405020304" pitchFamily="18" charset="0"/>
                <a:cs typeface="Times New Roman" panose="02020603050405020304" pitchFamily="18" charset="0"/>
              </a:rPr>
              <a:t>В </a:t>
            </a:r>
            <a:r>
              <a:rPr lang="ru-RU" sz="1400" b="1" dirty="0">
                <a:solidFill>
                  <a:schemeClr val="accent6">
                    <a:lumMod val="60000"/>
                    <a:lumOff val="40000"/>
                  </a:schemeClr>
                </a:solidFill>
                <a:latin typeface="Times New Roman" panose="02020603050405020304" pitchFamily="18" charset="0"/>
                <a:cs typeface="Times New Roman" panose="02020603050405020304" pitchFamily="18" charset="0"/>
              </a:rPr>
              <a:t>наименовании основного нормативного акта используется формулировка «в новой редакции», тогда как изложение нормативного правового акта или его структурной единицы в новой редакции считается внесением изменений</a:t>
            </a:r>
          </a:p>
          <a:p>
            <a:pPr algn="just"/>
            <a:endParaRPr lang="ru-RU" sz="1400" b="1" dirty="0" smtClean="0">
              <a:solidFill>
                <a:schemeClr val="accent4">
                  <a:lumMod val="50000"/>
                </a:schemeClr>
              </a:solidFill>
              <a:latin typeface="Times New Roman" panose="02020603050405020304" pitchFamily="18" charset="0"/>
              <a:cs typeface="Times New Roman" panose="02020603050405020304" pitchFamily="18" charset="0"/>
            </a:endParaRPr>
          </a:p>
          <a:p>
            <a:pPr marL="171450" indent="-171450" algn="just">
              <a:buFontTx/>
              <a:buChar char="-"/>
            </a:pPr>
            <a:endParaRPr lang="ru-RU" sz="1200" b="1" dirty="0" smtClean="0">
              <a:solidFill>
                <a:schemeClr val="accent4">
                  <a:lumMod val="50000"/>
                </a:schemeClr>
              </a:solidFill>
              <a:latin typeface="Times New Roman" panose="02020603050405020304" pitchFamily="18" charset="0"/>
              <a:cs typeface="Times New Roman" panose="02020603050405020304" pitchFamily="18" charset="0"/>
            </a:endParaRPr>
          </a:p>
          <a:p>
            <a:pPr algn="just"/>
            <a:endParaRPr lang="ru-RU" sz="1200" dirty="0" smtClean="0">
              <a:solidFill>
                <a:schemeClr val="accent4">
                  <a:lumMod val="50000"/>
                </a:schemeClr>
              </a:solidFill>
              <a:latin typeface="Times New Roman" panose="02020603050405020304" pitchFamily="18" charset="0"/>
              <a:cs typeface="Times New Roman" panose="02020603050405020304" pitchFamily="18" charset="0"/>
            </a:endParaRPr>
          </a:p>
          <a:p>
            <a:pPr algn="just"/>
            <a:endParaRPr lang="ru-RU" sz="1200" b="1" dirty="0">
              <a:solidFill>
                <a:schemeClr val="bg2">
                  <a:lumMod val="2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08229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73963" y="90488"/>
            <a:ext cx="390525"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1619672" y="-9340"/>
            <a:ext cx="5688626" cy="276999"/>
          </a:xfrm>
          <a:prstGeom prst="rect">
            <a:avLst/>
          </a:prstGeom>
          <a:noFill/>
        </p:spPr>
        <p:txBody>
          <a:bodyPr wrap="square" rtlCol="0">
            <a:spAutoFit/>
          </a:bodyPr>
          <a:lstStyle/>
          <a:p>
            <a:pPr algn="ctr"/>
            <a:r>
              <a:rPr lang="ru-RU" sz="1200" b="1" dirty="0">
                <a:solidFill>
                  <a:schemeClr val="bg2">
                    <a:lumMod val="25000"/>
                  </a:schemeClr>
                </a:solidFill>
                <a:latin typeface="Times New Roman" panose="02020603050405020304" pitchFamily="18" charset="0"/>
                <a:cs typeface="Times New Roman" panose="02020603050405020304" pitchFamily="18" charset="0"/>
              </a:rPr>
              <a:t>Муниципальный правотворческий процесс </a:t>
            </a:r>
            <a:endParaRPr lang="ru-RU" sz="1200" dirty="0">
              <a:solidFill>
                <a:schemeClr val="bg2">
                  <a:lumMod val="25000"/>
                </a:schemeClr>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0" y="0"/>
            <a:ext cx="323528" cy="215444"/>
          </a:xfrm>
          <a:prstGeom prst="rect">
            <a:avLst/>
          </a:prstGeom>
          <a:noFill/>
        </p:spPr>
        <p:txBody>
          <a:bodyPr wrap="square" rtlCol="0">
            <a:spAutoFit/>
          </a:bodyPr>
          <a:lstStyle/>
          <a:p>
            <a:r>
              <a:rPr lang="ru-RU" sz="800" dirty="0" smtClean="0"/>
              <a:t>2</a:t>
            </a:r>
            <a:endParaRPr lang="ru-RU" sz="800" dirty="0"/>
          </a:p>
        </p:txBody>
      </p:sp>
      <p:sp>
        <p:nvSpPr>
          <p:cNvPr id="4" name="TextBox 3"/>
          <p:cNvSpPr txBox="1"/>
          <p:nvPr/>
        </p:nvSpPr>
        <p:spPr>
          <a:xfrm>
            <a:off x="161764" y="404063"/>
            <a:ext cx="8946740" cy="4462760"/>
          </a:xfrm>
          <a:prstGeom prst="rect">
            <a:avLst/>
          </a:prstGeom>
          <a:noFill/>
        </p:spPr>
        <p:txBody>
          <a:bodyPr wrap="square" rtlCol="0">
            <a:spAutoFit/>
          </a:bodyPr>
          <a:lstStyle/>
          <a:p>
            <a:r>
              <a:rPr lang="ru-RU" b="1" dirty="0">
                <a:solidFill>
                  <a:schemeClr val="accent4">
                    <a:lumMod val="50000"/>
                  </a:schemeClr>
                </a:solidFill>
                <a:latin typeface="Times New Roman" panose="02020603050405020304" pitchFamily="18" charset="0"/>
                <a:cs typeface="Times New Roman" panose="02020603050405020304" pitchFamily="18" charset="0"/>
              </a:rPr>
              <a:t>Публично-властная </a:t>
            </a:r>
            <a:r>
              <a:rPr lang="ru-RU" b="1" dirty="0" smtClean="0">
                <a:solidFill>
                  <a:schemeClr val="accent4">
                    <a:lumMod val="50000"/>
                  </a:schemeClr>
                </a:solidFill>
                <a:latin typeface="Times New Roman" panose="02020603050405020304" pitchFamily="18" charset="0"/>
                <a:cs typeface="Times New Roman" panose="02020603050405020304" pitchFamily="18" charset="0"/>
              </a:rPr>
              <a:t>деятельность</a:t>
            </a:r>
          </a:p>
          <a:p>
            <a:endParaRPr lang="ru-RU" b="1" dirty="0" smtClean="0">
              <a:solidFill>
                <a:schemeClr val="accent4">
                  <a:lumMod val="50000"/>
                </a:schemeClr>
              </a:solidFill>
              <a:latin typeface="Times New Roman" panose="02020603050405020304" pitchFamily="18" charset="0"/>
              <a:cs typeface="Times New Roman" panose="02020603050405020304" pitchFamily="18" charset="0"/>
            </a:endParaRPr>
          </a:p>
          <a:p>
            <a:r>
              <a:rPr lang="ru-RU" b="1" dirty="0" smtClean="0">
                <a:solidFill>
                  <a:schemeClr val="accent4">
                    <a:lumMod val="50000"/>
                  </a:schemeClr>
                </a:solidFill>
                <a:latin typeface="Times New Roman" panose="02020603050405020304" pitchFamily="18" charset="0"/>
                <a:cs typeface="Times New Roman" panose="02020603050405020304" pitchFamily="18" charset="0"/>
              </a:rPr>
              <a:t>осуществляемая </a:t>
            </a:r>
            <a:r>
              <a:rPr lang="ru-RU" b="1" dirty="0">
                <a:solidFill>
                  <a:schemeClr val="accent4">
                    <a:lumMod val="50000"/>
                  </a:schemeClr>
                </a:solidFill>
                <a:latin typeface="Times New Roman" panose="02020603050405020304" pitchFamily="18" charset="0"/>
                <a:cs typeface="Times New Roman" panose="02020603050405020304" pitchFamily="18" charset="0"/>
              </a:rPr>
              <a:t>в пределах </a:t>
            </a:r>
            <a:r>
              <a:rPr lang="ru-RU" b="1" dirty="0" smtClean="0">
                <a:solidFill>
                  <a:schemeClr val="accent4">
                    <a:lumMod val="50000"/>
                  </a:schemeClr>
                </a:solidFill>
                <a:latin typeface="Times New Roman" panose="02020603050405020304" pitchFamily="18" charset="0"/>
                <a:cs typeface="Times New Roman" panose="02020603050405020304" pitchFamily="18" charset="0"/>
              </a:rPr>
              <a:t>полномочий ОМС</a:t>
            </a:r>
          </a:p>
          <a:p>
            <a:endParaRPr lang="ru-RU" b="1" dirty="0" smtClean="0">
              <a:solidFill>
                <a:schemeClr val="accent4">
                  <a:lumMod val="50000"/>
                </a:schemeClr>
              </a:solidFill>
              <a:latin typeface="Times New Roman" panose="02020603050405020304" pitchFamily="18" charset="0"/>
              <a:cs typeface="Times New Roman" panose="02020603050405020304" pitchFamily="18" charset="0"/>
            </a:endParaRPr>
          </a:p>
          <a:p>
            <a:r>
              <a:rPr lang="ru-RU" b="1" dirty="0" smtClean="0">
                <a:solidFill>
                  <a:schemeClr val="accent4">
                    <a:lumMod val="50000"/>
                  </a:schemeClr>
                </a:solidFill>
                <a:latin typeface="Times New Roman" panose="02020603050405020304" pitchFamily="18" charset="0"/>
                <a:cs typeface="Times New Roman" panose="02020603050405020304" pitchFamily="18" charset="0"/>
              </a:rPr>
              <a:t>в </a:t>
            </a:r>
            <a:r>
              <a:rPr lang="ru-RU" b="1" dirty="0">
                <a:solidFill>
                  <a:schemeClr val="accent4">
                    <a:lumMod val="50000"/>
                  </a:schemeClr>
                </a:solidFill>
                <a:latin typeface="Times New Roman" panose="02020603050405020304" pitchFamily="18" charset="0"/>
                <a:cs typeface="Times New Roman" panose="02020603050405020304" pitchFamily="18" charset="0"/>
              </a:rPr>
              <a:t>соответствии с требованиями </a:t>
            </a:r>
            <a:r>
              <a:rPr lang="ru-RU" b="1" dirty="0" smtClean="0">
                <a:solidFill>
                  <a:schemeClr val="accent4">
                    <a:lumMod val="50000"/>
                  </a:schemeClr>
                </a:solidFill>
                <a:latin typeface="Times New Roman" panose="02020603050405020304" pitchFamily="18" charset="0"/>
                <a:cs typeface="Times New Roman" panose="02020603050405020304" pitchFamily="18" charset="0"/>
              </a:rPr>
              <a:t>законодательства </a:t>
            </a:r>
          </a:p>
          <a:p>
            <a:endParaRPr lang="ru-RU" b="1" dirty="0" smtClean="0">
              <a:solidFill>
                <a:schemeClr val="accent4">
                  <a:lumMod val="50000"/>
                </a:schemeClr>
              </a:solidFill>
              <a:latin typeface="Times New Roman" panose="02020603050405020304" pitchFamily="18" charset="0"/>
              <a:cs typeface="Times New Roman" panose="02020603050405020304" pitchFamily="18" charset="0"/>
            </a:endParaRPr>
          </a:p>
          <a:p>
            <a:r>
              <a:rPr lang="ru-RU" b="1" dirty="0" smtClean="0">
                <a:solidFill>
                  <a:schemeClr val="accent4">
                    <a:lumMod val="50000"/>
                  </a:schemeClr>
                </a:solidFill>
                <a:latin typeface="Times New Roman" panose="02020603050405020304" pitchFamily="18" charset="0"/>
                <a:cs typeface="Times New Roman" panose="02020603050405020304" pitchFamily="18" charset="0"/>
              </a:rPr>
              <a:t>по </a:t>
            </a:r>
            <a:r>
              <a:rPr lang="ru-RU" b="1" dirty="0">
                <a:solidFill>
                  <a:schemeClr val="accent4">
                    <a:lumMod val="50000"/>
                  </a:schemeClr>
                </a:solidFill>
                <a:latin typeface="Times New Roman" panose="02020603050405020304" pitchFamily="18" charset="0"/>
                <a:cs typeface="Times New Roman" panose="02020603050405020304" pitchFamily="18" charset="0"/>
              </a:rPr>
              <a:t>принятию (изданию) муниципальных правовых </a:t>
            </a:r>
            <a:r>
              <a:rPr lang="ru-RU" b="1" dirty="0" smtClean="0">
                <a:solidFill>
                  <a:schemeClr val="accent4">
                    <a:lumMod val="50000"/>
                  </a:schemeClr>
                </a:solidFill>
                <a:latin typeface="Times New Roman" panose="02020603050405020304" pitchFamily="18" charset="0"/>
                <a:cs typeface="Times New Roman" panose="02020603050405020304" pitchFamily="18" charset="0"/>
              </a:rPr>
              <a:t>актов </a:t>
            </a:r>
          </a:p>
          <a:p>
            <a:endParaRPr lang="ru-RU" b="1" dirty="0" smtClean="0">
              <a:solidFill>
                <a:schemeClr val="accent4">
                  <a:lumMod val="50000"/>
                </a:schemeClr>
              </a:solidFill>
              <a:latin typeface="Times New Roman" panose="02020603050405020304" pitchFamily="18" charset="0"/>
              <a:cs typeface="Times New Roman" panose="02020603050405020304" pitchFamily="18" charset="0"/>
            </a:endParaRPr>
          </a:p>
          <a:p>
            <a:r>
              <a:rPr lang="ru-RU" b="1" dirty="0" smtClean="0">
                <a:solidFill>
                  <a:schemeClr val="accent4">
                    <a:lumMod val="50000"/>
                  </a:schemeClr>
                </a:solidFill>
                <a:latin typeface="Times New Roman" panose="02020603050405020304" pitchFamily="18" charset="0"/>
                <a:cs typeface="Times New Roman" panose="02020603050405020304" pitchFamily="18" charset="0"/>
              </a:rPr>
              <a:t>содержащих </a:t>
            </a:r>
            <a:r>
              <a:rPr lang="ru-RU" b="1" dirty="0">
                <a:solidFill>
                  <a:schemeClr val="accent4">
                    <a:lumMod val="50000"/>
                  </a:schemeClr>
                </a:solidFill>
                <a:latin typeface="Times New Roman" panose="02020603050405020304" pitchFamily="18" charset="0"/>
                <a:cs typeface="Times New Roman" panose="02020603050405020304" pitchFamily="18" charset="0"/>
              </a:rPr>
              <a:t>правовые </a:t>
            </a:r>
            <a:r>
              <a:rPr lang="ru-RU" b="1" dirty="0" smtClean="0">
                <a:solidFill>
                  <a:schemeClr val="accent4">
                    <a:lumMod val="50000"/>
                  </a:schemeClr>
                </a:solidFill>
                <a:latin typeface="Times New Roman" panose="02020603050405020304" pitchFamily="18" charset="0"/>
                <a:cs typeface="Times New Roman" panose="02020603050405020304" pitchFamily="18" charset="0"/>
              </a:rPr>
              <a:t>предписания обязательные </a:t>
            </a:r>
            <a:r>
              <a:rPr lang="ru-RU" b="1" dirty="0">
                <a:solidFill>
                  <a:schemeClr val="accent4">
                    <a:lumMod val="50000"/>
                  </a:schemeClr>
                </a:solidFill>
                <a:latin typeface="Times New Roman" panose="02020603050405020304" pitchFamily="18" charset="0"/>
                <a:cs typeface="Times New Roman" panose="02020603050405020304" pitchFamily="18" charset="0"/>
              </a:rPr>
              <a:t>для исполнения </a:t>
            </a:r>
            <a:endParaRPr lang="ru-RU" b="1" dirty="0" smtClean="0">
              <a:solidFill>
                <a:schemeClr val="accent4">
                  <a:lumMod val="50000"/>
                </a:schemeClr>
              </a:solidFill>
              <a:latin typeface="Times New Roman" panose="02020603050405020304" pitchFamily="18" charset="0"/>
              <a:cs typeface="Times New Roman" panose="02020603050405020304" pitchFamily="18" charset="0"/>
            </a:endParaRPr>
          </a:p>
          <a:p>
            <a:endParaRPr lang="ru-RU" b="1" dirty="0" smtClean="0">
              <a:solidFill>
                <a:schemeClr val="accent4">
                  <a:lumMod val="50000"/>
                </a:schemeClr>
              </a:solidFill>
              <a:latin typeface="Times New Roman" panose="02020603050405020304" pitchFamily="18" charset="0"/>
              <a:cs typeface="Times New Roman" panose="02020603050405020304" pitchFamily="18" charset="0"/>
            </a:endParaRPr>
          </a:p>
          <a:p>
            <a:r>
              <a:rPr lang="ru-RU" b="1" dirty="0" smtClean="0">
                <a:solidFill>
                  <a:schemeClr val="accent4">
                    <a:lumMod val="50000"/>
                  </a:schemeClr>
                </a:solidFill>
                <a:latin typeface="Times New Roman" panose="02020603050405020304" pitchFamily="18" charset="0"/>
                <a:cs typeface="Times New Roman" panose="02020603050405020304" pitchFamily="18" charset="0"/>
              </a:rPr>
              <a:t>устанавливающие, изменяющие, отменяющие </a:t>
            </a:r>
            <a:r>
              <a:rPr lang="ru-RU" b="1" dirty="0">
                <a:solidFill>
                  <a:schemeClr val="accent4">
                    <a:lumMod val="50000"/>
                  </a:schemeClr>
                </a:solidFill>
                <a:latin typeface="Times New Roman" panose="02020603050405020304" pitchFamily="18" charset="0"/>
                <a:cs typeface="Times New Roman" panose="02020603050405020304" pitchFamily="18" charset="0"/>
              </a:rPr>
              <a:t>общеобязательные требования </a:t>
            </a:r>
            <a:endParaRPr lang="ru-RU" b="1" dirty="0" smtClean="0">
              <a:solidFill>
                <a:schemeClr val="accent4">
                  <a:lumMod val="50000"/>
                </a:schemeClr>
              </a:solidFill>
              <a:latin typeface="Times New Roman" panose="02020603050405020304" pitchFamily="18" charset="0"/>
              <a:cs typeface="Times New Roman" panose="02020603050405020304" pitchFamily="18" charset="0"/>
            </a:endParaRPr>
          </a:p>
          <a:p>
            <a:endParaRPr lang="ru-RU" b="1" dirty="0" smtClean="0">
              <a:solidFill>
                <a:schemeClr val="accent4">
                  <a:lumMod val="50000"/>
                </a:schemeClr>
              </a:solidFill>
              <a:latin typeface="Times New Roman" panose="02020603050405020304" pitchFamily="18" charset="0"/>
              <a:cs typeface="Times New Roman" panose="02020603050405020304" pitchFamily="18" charset="0"/>
            </a:endParaRPr>
          </a:p>
          <a:p>
            <a:r>
              <a:rPr lang="ru-RU" b="1" dirty="0" smtClean="0">
                <a:solidFill>
                  <a:schemeClr val="accent4">
                    <a:lumMod val="50000"/>
                  </a:schemeClr>
                </a:solidFill>
                <a:latin typeface="Times New Roman" panose="02020603050405020304" pitchFamily="18" charset="0"/>
                <a:cs typeface="Times New Roman" panose="02020603050405020304" pitchFamily="18" charset="0"/>
              </a:rPr>
              <a:t>в </a:t>
            </a:r>
            <a:r>
              <a:rPr lang="ru-RU" b="1" dirty="0">
                <a:solidFill>
                  <a:schemeClr val="accent4">
                    <a:lumMod val="50000"/>
                  </a:schemeClr>
                </a:solidFill>
                <a:latin typeface="Times New Roman" panose="02020603050405020304" pitchFamily="18" charset="0"/>
                <a:cs typeface="Times New Roman" panose="02020603050405020304" pitchFamily="18" charset="0"/>
              </a:rPr>
              <a:t>целях решения вопросов местного значения </a:t>
            </a:r>
            <a:endParaRPr lang="ru-RU" b="1" dirty="0" smtClean="0">
              <a:solidFill>
                <a:schemeClr val="accent4">
                  <a:lumMod val="50000"/>
                </a:schemeClr>
              </a:solidFill>
              <a:latin typeface="Times New Roman" panose="02020603050405020304" pitchFamily="18" charset="0"/>
              <a:cs typeface="Times New Roman" panose="02020603050405020304" pitchFamily="18" charset="0"/>
            </a:endParaRPr>
          </a:p>
          <a:p>
            <a:endParaRPr lang="ru-RU" b="1" dirty="0" smtClean="0">
              <a:solidFill>
                <a:schemeClr val="accent4">
                  <a:lumMod val="50000"/>
                </a:schemeClr>
              </a:solidFill>
              <a:latin typeface="Times New Roman" panose="02020603050405020304" pitchFamily="18" charset="0"/>
              <a:cs typeface="Times New Roman" panose="02020603050405020304" pitchFamily="18" charset="0"/>
            </a:endParaRPr>
          </a:p>
          <a:p>
            <a:r>
              <a:rPr lang="ru-RU" b="1" dirty="0" smtClean="0">
                <a:solidFill>
                  <a:schemeClr val="accent4">
                    <a:lumMod val="50000"/>
                  </a:schemeClr>
                </a:solidFill>
                <a:latin typeface="Times New Roman" panose="02020603050405020304" pitchFamily="18" charset="0"/>
                <a:cs typeface="Times New Roman" panose="02020603050405020304" pitchFamily="18" charset="0"/>
              </a:rPr>
              <a:t>по </a:t>
            </a:r>
            <a:r>
              <a:rPr lang="ru-RU" b="1" dirty="0">
                <a:solidFill>
                  <a:schemeClr val="accent4">
                    <a:lumMod val="50000"/>
                  </a:schemeClr>
                </a:solidFill>
                <a:latin typeface="Times New Roman" panose="02020603050405020304" pitchFamily="18" charset="0"/>
                <a:cs typeface="Times New Roman" panose="02020603050405020304" pitchFamily="18" charset="0"/>
              </a:rPr>
              <a:t>вопросам осуществления </a:t>
            </a:r>
            <a:r>
              <a:rPr lang="ru-RU" b="1" dirty="0" smtClean="0">
                <a:solidFill>
                  <a:schemeClr val="accent4">
                    <a:lumMod val="50000"/>
                  </a:schemeClr>
                </a:solidFill>
                <a:latin typeface="Times New Roman" panose="02020603050405020304" pitchFamily="18" charset="0"/>
                <a:cs typeface="Times New Roman" panose="02020603050405020304" pitchFamily="18" charset="0"/>
              </a:rPr>
              <a:t>переданных отдельных </a:t>
            </a:r>
            <a:r>
              <a:rPr lang="ru-RU" b="1" dirty="0">
                <a:solidFill>
                  <a:schemeClr val="accent4">
                    <a:lumMod val="50000"/>
                  </a:schemeClr>
                </a:solidFill>
                <a:latin typeface="Times New Roman" panose="02020603050405020304" pitchFamily="18" charset="0"/>
                <a:cs typeface="Times New Roman" panose="02020603050405020304" pitchFamily="18" charset="0"/>
              </a:rPr>
              <a:t>государственных </a:t>
            </a:r>
            <a:r>
              <a:rPr lang="ru-RU" b="1" dirty="0" smtClean="0">
                <a:solidFill>
                  <a:schemeClr val="accent4">
                    <a:lumMod val="50000"/>
                  </a:schemeClr>
                </a:solidFill>
                <a:latin typeface="Times New Roman" panose="02020603050405020304" pitchFamily="18" charset="0"/>
                <a:cs typeface="Times New Roman" panose="02020603050405020304" pitchFamily="18" charset="0"/>
              </a:rPr>
              <a:t>полномочий</a:t>
            </a:r>
            <a:endParaRPr lang="ru-RU" dirty="0">
              <a:solidFill>
                <a:schemeClr val="accent4">
                  <a:lumMod val="50000"/>
                </a:schemeClr>
              </a:solidFill>
              <a:latin typeface="Times New Roman" panose="02020603050405020304" pitchFamily="18" charset="0"/>
              <a:cs typeface="Times New Roman" panose="02020603050405020304" pitchFamily="18" charset="0"/>
            </a:endParaRPr>
          </a:p>
          <a:p>
            <a:endParaRPr lang="ru-RU" sz="1400" dirty="0">
              <a:solidFill>
                <a:schemeClr val="accent4">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27482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1570" y="0"/>
            <a:ext cx="7560840" cy="461665"/>
          </a:xfrm>
          <a:prstGeom prst="rect">
            <a:avLst/>
          </a:prstGeom>
          <a:noFill/>
        </p:spPr>
        <p:txBody>
          <a:bodyPr wrap="square" rtlCol="0">
            <a:spAutoFit/>
          </a:bodyPr>
          <a:lstStyle/>
          <a:p>
            <a:pPr algn="ctr"/>
            <a:r>
              <a:rPr lang="ru-RU" sz="1200" b="1" dirty="0">
                <a:solidFill>
                  <a:schemeClr val="bg2">
                    <a:lumMod val="25000"/>
                  </a:schemeClr>
                </a:solidFill>
                <a:latin typeface="Times New Roman" panose="02020603050405020304" pitchFamily="18" charset="0"/>
                <a:cs typeface="Times New Roman" panose="02020603050405020304" pitchFamily="18" charset="0"/>
              </a:rPr>
              <a:t>Список документов, которые возможно использовать при разработке муниципальных </a:t>
            </a:r>
            <a:r>
              <a:rPr lang="ru-RU" sz="1200" b="1" dirty="0" smtClean="0">
                <a:solidFill>
                  <a:schemeClr val="bg2">
                    <a:lumMod val="25000"/>
                  </a:schemeClr>
                </a:solidFill>
                <a:latin typeface="Times New Roman" panose="02020603050405020304" pitchFamily="18" charset="0"/>
                <a:cs typeface="Times New Roman" panose="02020603050405020304" pitchFamily="18" charset="0"/>
              </a:rPr>
              <a:t>нормативных правовых </a:t>
            </a:r>
            <a:r>
              <a:rPr lang="ru-RU" sz="1200" b="1" dirty="0">
                <a:solidFill>
                  <a:schemeClr val="bg2">
                    <a:lumMod val="25000"/>
                  </a:schemeClr>
                </a:solidFill>
                <a:latin typeface="Times New Roman" panose="02020603050405020304" pitchFamily="18" charset="0"/>
                <a:cs typeface="Times New Roman" panose="02020603050405020304" pitchFamily="18" charset="0"/>
              </a:rPr>
              <a:t>актов</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13194" y="51470"/>
            <a:ext cx="396875"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Номер слайда 1"/>
          <p:cNvSpPr>
            <a:spLocks noGrp="1"/>
          </p:cNvSpPr>
          <p:nvPr>
            <p:ph type="sldNum" sz="quarter" idx="12"/>
          </p:nvPr>
        </p:nvSpPr>
        <p:spPr>
          <a:xfrm>
            <a:off x="19416" y="29724"/>
            <a:ext cx="304112" cy="273844"/>
          </a:xfrm>
        </p:spPr>
        <p:txBody>
          <a:bodyPr/>
          <a:lstStyle/>
          <a:p>
            <a:r>
              <a:rPr lang="ru-RU" altLang="ru-RU" sz="800" b="0" dirty="0" smtClean="0">
                <a:solidFill>
                  <a:schemeClr val="tx1"/>
                </a:solidFill>
              </a:rPr>
              <a:t>20</a:t>
            </a:r>
          </a:p>
          <a:p>
            <a:endParaRPr lang="ru-RU" altLang="ru-RU" sz="800" b="0" dirty="0">
              <a:solidFill>
                <a:schemeClr val="tx1"/>
              </a:solidFill>
            </a:endParaRPr>
          </a:p>
        </p:txBody>
      </p:sp>
      <p:cxnSp>
        <p:nvCxnSpPr>
          <p:cNvPr id="7" name="Прямая со стрелкой 6"/>
          <p:cNvCxnSpPr/>
          <p:nvPr/>
        </p:nvCxnSpPr>
        <p:spPr>
          <a:xfrm>
            <a:off x="4716016" y="2355726"/>
            <a:ext cx="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179512" y="405483"/>
            <a:ext cx="8784976" cy="4893647"/>
          </a:xfrm>
          <a:prstGeom prst="rect">
            <a:avLst/>
          </a:prstGeom>
          <a:noFill/>
        </p:spPr>
        <p:txBody>
          <a:bodyPr wrap="square" rtlCol="0">
            <a:spAutoFit/>
          </a:bodyPr>
          <a:lstStyle/>
          <a:p>
            <a:pPr algn="just"/>
            <a:r>
              <a:rPr lang="ru-RU" sz="1200" b="1" dirty="0" smtClean="0">
                <a:solidFill>
                  <a:schemeClr val="accent4">
                    <a:lumMod val="50000"/>
                  </a:schemeClr>
                </a:solidFill>
                <a:latin typeface="Times New Roman" panose="02020603050405020304" pitchFamily="18" charset="0"/>
                <a:cs typeface="Times New Roman" panose="02020603050405020304" pitchFamily="18" charset="0"/>
              </a:rPr>
              <a:t>1. Методические рекомендации </a:t>
            </a:r>
            <a:r>
              <a:rPr lang="ru-RU" sz="1200" b="1" dirty="0">
                <a:solidFill>
                  <a:schemeClr val="accent4">
                    <a:lumMod val="50000"/>
                  </a:schemeClr>
                </a:solidFill>
                <a:latin typeface="Times New Roman" panose="02020603050405020304" pitchFamily="18" charset="0"/>
                <a:cs typeface="Times New Roman" panose="02020603050405020304" pitchFamily="18" charset="0"/>
              </a:rPr>
              <a:t>по юридико-техническому оформлению законопроектов</a:t>
            </a:r>
            <a:r>
              <a:rPr lang="ru-RU" sz="1200" dirty="0">
                <a:solidFill>
                  <a:schemeClr val="accent4">
                    <a:lumMod val="50000"/>
                  </a:schemeClr>
                </a:solidFill>
                <a:latin typeface="Times New Roman" panose="02020603050405020304" pitchFamily="18" charset="0"/>
                <a:cs typeface="Times New Roman" panose="02020603050405020304" pitchFamily="18" charset="0"/>
              </a:rPr>
              <a:t>, </a:t>
            </a:r>
            <a:r>
              <a:rPr lang="ru-RU" sz="1200" dirty="0" smtClean="0">
                <a:solidFill>
                  <a:schemeClr val="accent4">
                    <a:lumMod val="50000"/>
                  </a:schemeClr>
                </a:solidFill>
                <a:latin typeface="Times New Roman" panose="02020603050405020304" pitchFamily="18" charset="0"/>
                <a:cs typeface="Times New Roman" panose="02020603050405020304" pitchFamily="18" charset="0"/>
              </a:rPr>
              <a:t>подготовленные </a:t>
            </a:r>
            <a:r>
              <a:rPr lang="ru-RU" sz="1200" dirty="0">
                <a:solidFill>
                  <a:schemeClr val="accent4">
                    <a:lumMod val="50000"/>
                  </a:schemeClr>
                </a:solidFill>
                <a:latin typeface="Times New Roman" panose="02020603050405020304" pitchFamily="18" charset="0"/>
                <a:cs typeface="Times New Roman" panose="02020603050405020304" pitchFamily="18" charset="0"/>
              </a:rPr>
              <a:t>Главным Государственно-правовым управлением Президента Российской Федерации, Правовым управлением Аппарата Государственной Думы Федерального Собрания Российской Федерации, Правовым управлением Аппарата Правительства Российской Федерации, Правовым управлением Аппарата Совета Федерации Федерального Собрания Российской Федерации, Министерством юстиции Российской Федерации, направленных письмом Аппарата Государственной Думы Федерального Собрания Российской Федерации от 18.11.2003 № вн2-18/490 (указанные рекомендации содержатся в правовой системе «Консультант Плюс</a:t>
            </a:r>
            <a:r>
              <a:rPr lang="ru-RU" sz="1200" dirty="0" smtClean="0">
                <a:solidFill>
                  <a:schemeClr val="accent4">
                    <a:lumMod val="50000"/>
                  </a:schemeClr>
                </a:solidFill>
                <a:latin typeface="Times New Roman" panose="02020603050405020304" pitchFamily="18" charset="0"/>
                <a:cs typeface="Times New Roman" panose="02020603050405020304" pitchFamily="18" charset="0"/>
              </a:rPr>
              <a:t>»)</a:t>
            </a:r>
          </a:p>
          <a:p>
            <a:pPr algn="just"/>
            <a:r>
              <a:rPr lang="ru-RU" sz="1200" b="1" dirty="0" smtClean="0">
                <a:solidFill>
                  <a:schemeClr val="accent4">
                    <a:lumMod val="50000"/>
                  </a:schemeClr>
                </a:solidFill>
                <a:latin typeface="Times New Roman" panose="02020603050405020304" pitchFamily="18" charset="0"/>
                <a:cs typeface="Times New Roman" panose="02020603050405020304" pitchFamily="18" charset="0"/>
              </a:rPr>
              <a:t>2. Комментарии </a:t>
            </a:r>
            <a:r>
              <a:rPr lang="ru-RU" sz="1200" b="1" dirty="0">
                <a:solidFill>
                  <a:schemeClr val="accent4">
                    <a:lumMod val="50000"/>
                  </a:schemeClr>
                </a:solidFill>
                <a:latin typeface="Times New Roman" panose="02020603050405020304" pitchFamily="18" charset="0"/>
                <a:cs typeface="Times New Roman" panose="02020603050405020304" pitchFamily="18" charset="0"/>
              </a:rPr>
              <a:t>к Методическим рекомендациям по юридико-техническому оформлению законопроектов </a:t>
            </a:r>
            <a:r>
              <a:rPr lang="ru-RU" sz="1200" dirty="0">
                <a:solidFill>
                  <a:schemeClr val="accent4">
                    <a:lumMod val="50000"/>
                  </a:schemeClr>
                </a:solidFill>
                <a:latin typeface="Times New Roman" panose="02020603050405020304" pitchFamily="18" charset="0"/>
                <a:cs typeface="Times New Roman" panose="02020603050405020304" pitchFamily="18" charset="0"/>
              </a:rPr>
              <a:t>(разработаны Аппаратом ГД ФС РФ в </a:t>
            </a:r>
            <a:r>
              <a:rPr lang="ru-RU" sz="1200" dirty="0" smtClean="0">
                <a:solidFill>
                  <a:schemeClr val="accent4">
                    <a:lumMod val="50000"/>
                  </a:schemeClr>
                </a:solidFill>
                <a:latin typeface="Times New Roman" panose="02020603050405020304" pitchFamily="18" charset="0"/>
                <a:cs typeface="Times New Roman" panose="02020603050405020304" pitchFamily="18" charset="0"/>
              </a:rPr>
              <a:t>2013 </a:t>
            </a:r>
            <a:r>
              <a:rPr lang="ru-RU" sz="1200" dirty="0">
                <a:solidFill>
                  <a:schemeClr val="accent4">
                    <a:lumMod val="50000"/>
                  </a:schemeClr>
                </a:solidFill>
                <a:latin typeface="Times New Roman" panose="02020603050405020304" pitchFamily="18" charset="0"/>
                <a:cs typeface="Times New Roman" panose="02020603050405020304" pitchFamily="18" charset="0"/>
              </a:rPr>
              <a:t>году</a:t>
            </a:r>
            <a:r>
              <a:rPr lang="ru-RU" sz="1200" dirty="0" smtClean="0">
                <a:solidFill>
                  <a:schemeClr val="accent4">
                    <a:lumMod val="50000"/>
                  </a:schemeClr>
                </a:solidFill>
                <a:latin typeface="Times New Roman" panose="02020603050405020304" pitchFamily="18" charset="0"/>
                <a:cs typeface="Times New Roman" panose="02020603050405020304" pitchFamily="18" charset="0"/>
              </a:rPr>
              <a:t>)</a:t>
            </a:r>
          </a:p>
          <a:p>
            <a:pPr algn="just"/>
            <a:r>
              <a:rPr lang="ru-RU" sz="1200" b="1" dirty="0" smtClean="0">
                <a:solidFill>
                  <a:schemeClr val="accent4">
                    <a:lumMod val="50000"/>
                  </a:schemeClr>
                </a:solidFill>
                <a:latin typeface="Times New Roman" panose="02020603050405020304" pitchFamily="18" charset="0"/>
                <a:cs typeface="Times New Roman" panose="02020603050405020304" pitchFamily="18" charset="0"/>
              </a:rPr>
              <a:t>3. Общие правила </a:t>
            </a:r>
            <a:r>
              <a:rPr lang="ru-RU" sz="1200" b="1" dirty="0">
                <a:solidFill>
                  <a:schemeClr val="accent4">
                    <a:lumMod val="50000"/>
                  </a:schemeClr>
                </a:solidFill>
                <a:latin typeface="Times New Roman" panose="02020603050405020304" pitchFamily="18" charset="0"/>
                <a:cs typeface="Times New Roman" panose="02020603050405020304" pitchFamily="18" charset="0"/>
              </a:rPr>
              <a:t>юридико-технического оформления, </a:t>
            </a:r>
            <a:r>
              <a:rPr lang="ru-RU" sz="1200" b="1" dirty="0" smtClean="0">
                <a:solidFill>
                  <a:schemeClr val="accent4">
                    <a:lumMod val="50000"/>
                  </a:schemeClr>
                </a:solidFill>
                <a:latin typeface="Times New Roman" panose="02020603050405020304" pitchFamily="18" charset="0"/>
                <a:cs typeface="Times New Roman" panose="02020603050405020304" pitchFamily="18" charset="0"/>
              </a:rPr>
              <a:t>применяемые </a:t>
            </a:r>
            <a:r>
              <a:rPr lang="ru-RU" sz="1200" b="1" dirty="0">
                <a:solidFill>
                  <a:schemeClr val="accent4">
                    <a:lumMod val="50000"/>
                  </a:schemeClr>
                </a:solidFill>
                <a:latin typeface="Times New Roman" panose="02020603050405020304" pitchFamily="18" charset="0"/>
                <a:cs typeface="Times New Roman" panose="02020603050405020304" pitchFamily="18" charset="0"/>
              </a:rPr>
              <a:t>при подготовке нормативных правовых актов Новосибирской области</a:t>
            </a:r>
            <a:r>
              <a:rPr lang="ru-RU" sz="1200" dirty="0">
                <a:solidFill>
                  <a:schemeClr val="accent4">
                    <a:lumMod val="50000"/>
                  </a:schemeClr>
                </a:solidFill>
                <a:latin typeface="Times New Roman" panose="02020603050405020304" pitchFamily="18" charset="0"/>
                <a:cs typeface="Times New Roman" panose="02020603050405020304" pitchFamily="18" charset="0"/>
              </a:rPr>
              <a:t>, </a:t>
            </a:r>
            <a:r>
              <a:rPr lang="ru-RU" sz="1200" dirty="0" smtClean="0">
                <a:solidFill>
                  <a:schemeClr val="accent4">
                    <a:lumMod val="50000"/>
                  </a:schemeClr>
                </a:solidFill>
                <a:latin typeface="Times New Roman" panose="02020603050405020304" pitchFamily="18" charset="0"/>
                <a:cs typeface="Times New Roman" panose="02020603050405020304" pitchFamily="18" charset="0"/>
              </a:rPr>
              <a:t>утвержденные </a:t>
            </a:r>
            <a:r>
              <a:rPr lang="ru-RU" sz="1200" dirty="0">
                <a:solidFill>
                  <a:schemeClr val="accent4">
                    <a:lumMod val="50000"/>
                  </a:schemeClr>
                </a:solidFill>
                <a:latin typeface="Times New Roman" panose="02020603050405020304" pitchFamily="18" charset="0"/>
                <a:cs typeface="Times New Roman" panose="02020603050405020304" pitchFamily="18" charset="0"/>
              </a:rPr>
              <a:t>Законом Новосибирской области от 25.12.2006 </a:t>
            </a:r>
            <a:r>
              <a:rPr lang="ru-RU" sz="1200" dirty="0" smtClean="0">
                <a:solidFill>
                  <a:schemeClr val="accent4">
                    <a:lumMod val="50000"/>
                  </a:schemeClr>
                </a:solidFill>
                <a:latin typeface="Times New Roman" panose="02020603050405020304" pitchFamily="18" charset="0"/>
                <a:cs typeface="Times New Roman" panose="02020603050405020304" pitchFamily="18" charset="0"/>
              </a:rPr>
              <a:t>№80-ОЗ </a:t>
            </a:r>
            <a:r>
              <a:rPr lang="ru-RU" sz="1200" dirty="0">
                <a:solidFill>
                  <a:schemeClr val="accent4">
                    <a:lumMod val="50000"/>
                  </a:schemeClr>
                </a:solidFill>
                <a:latin typeface="Times New Roman" panose="02020603050405020304" pitchFamily="18" charset="0"/>
                <a:cs typeface="Times New Roman" panose="02020603050405020304" pitchFamily="18" charset="0"/>
              </a:rPr>
              <a:t>«О нормативных правовых актах Новосибирской области</a:t>
            </a:r>
            <a:r>
              <a:rPr lang="ru-RU" sz="1200" dirty="0" smtClean="0">
                <a:solidFill>
                  <a:schemeClr val="accent4">
                    <a:lumMod val="50000"/>
                  </a:schemeClr>
                </a:solidFill>
                <a:latin typeface="Times New Roman" panose="02020603050405020304" pitchFamily="18" charset="0"/>
                <a:cs typeface="Times New Roman" panose="02020603050405020304" pitchFamily="18" charset="0"/>
              </a:rPr>
              <a:t>»</a:t>
            </a:r>
          </a:p>
          <a:p>
            <a:pPr algn="just"/>
            <a:r>
              <a:rPr lang="ru-RU" sz="1200" b="1" dirty="0" smtClean="0">
                <a:solidFill>
                  <a:schemeClr val="accent4">
                    <a:lumMod val="50000"/>
                  </a:schemeClr>
                </a:solidFill>
                <a:latin typeface="Times New Roman" panose="02020603050405020304" pitchFamily="18" charset="0"/>
                <a:cs typeface="Times New Roman" panose="02020603050405020304" pitchFamily="18" charset="0"/>
              </a:rPr>
              <a:t>4. </a:t>
            </a:r>
            <a:r>
              <a:rPr lang="ru-RU" sz="1200" b="1" dirty="0" smtClean="0">
                <a:solidFill>
                  <a:schemeClr val="accent4">
                    <a:lumMod val="50000"/>
                  </a:schemeClr>
                </a:solidFill>
                <a:latin typeface="Times New Roman" panose="02020603050405020304" pitchFamily="18" charset="0"/>
                <a:cs typeface="Times New Roman" panose="02020603050405020304" pitchFamily="18" charset="0"/>
              </a:rPr>
              <a:t>Государственные стандарты</a:t>
            </a:r>
            <a:r>
              <a:rPr lang="ru-RU" sz="1200" b="1" smtClean="0">
                <a:solidFill>
                  <a:schemeClr val="accent4">
                    <a:lumMod val="50000"/>
                  </a:schemeClr>
                </a:solidFill>
                <a:latin typeface="Times New Roman" panose="02020603050405020304" pitchFamily="18" charset="0"/>
                <a:cs typeface="Times New Roman" panose="02020603050405020304" pitchFamily="18" charset="0"/>
              </a:rPr>
              <a:t>, введённые </a:t>
            </a:r>
            <a:r>
              <a:rPr lang="ru-RU" sz="1200" b="1" dirty="0">
                <a:solidFill>
                  <a:schemeClr val="accent4">
                    <a:lumMod val="50000"/>
                  </a:schemeClr>
                </a:solidFill>
                <a:latin typeface="Times New Roman" panose="02020603050405020304" pitchFamily="18" charset="0"/>
                <a:cs typeface="Times New Roman" panose="02020603050405020304" pitchFamily="18" charset="0"/>
              </a:rPr>
              <a:t>в действие в марте 2014 года и июле 2018 года</a:t>
            </a:r>
            <a:r>
              <a:rPr lang="ru-RU" sz="1200" dirty="0">
                <a:solidFill>
                  <a:schemeClr val="accent4">
                    <a:lumMod val="50000"/>
                  </a:schemeClr>
                </a:solidFill>
                <a:latin typeface="Times New Roman" panose="02020603050405020304" pitchFamily="18" charset="0"/>
                <a:cs typeface="Times New Roman" panose="02020603050405020304" pitchFamily="18" charset="0"/>
              </a:rPr>
              <a:t> (</a:t>
            </a:r>
            <a:r>
              <a:rPr lang="ru-RU" sz="1200" b="1" dirty="0">
                <a:solidFill>
                  <a:schemeClr val="accent4">
                    <a:lumMod val="50000"/>
                  </a:schemeClr>
                </a:solidFill>
                <a:latin typeface="Times New Roman" panose="02020603050405020304" pitchFamily="18" charset="0"/>
                <a:cs typeface="Times New Roman" panose="02020603050405020304" pitchFamily="18" charset="0"/>
              </a:rPr>
              <a:t>ГОСТ Р 7.0.8-2013</a:t>
            </a:r>
            <a:r>
              <a:rPr lang="ru-RU" sz="1200" dirty="0">
                <a:solidFill>
                  <a:schemeClr val="accent4">
                    <a:lumMod val="50000"/>
                  </a:schemeClr>
                </a:solidFill>
                <a:latin typeface="Times New Roman" panose="02020603050405020304" pitchFamily="18" charset="0"/>
                <a:cs typeface="Times New Roman" panose="02020603050405020304" pitchFamily="18" charset="0"/>
              </a:rPr>
              <a:t>. «Национальный стандарт Российской Федерации. Система стандартов по информации, библиотечному и издательскому делу. Делопроизводство и архивное дело. Термины и определения», утвержден Приказом Росстандарта от 17.10.2013 № 1185-ст; </a:t>
            </a:r>
            <a:r>
              <a:rPr lang="ru-RU" sz="1200" b="1" dirty="0">
                <a:solidFill>
                  <a:schemeClr val="accent4">
                    <a:lumMod val="50000"/>
                  </a:schemeClr>
                </a:solidFill>
                <a:latin typeface="Times New Roman" panose="02020603050405020304" pitchFamily="18" charset="0"/>
                <a:cs typeface="Times New Roman" panose="02020603050405020304" pitchFamily="18" charset="0"/>
              </a:rPr>
              <a:t>ГОСТ Р 7.0.97-2016.</a:t>
            </a:r>
            <a:r>
              <a:rPr lang="ru-RU" sz="1200" dirty="0">
                <a:solidFill>
                  <a:schemeClr val="accent4">
                    <a:lumMod val="50000"/>
                  </a:schemeClr>
                </a:solidFill>
                <a:latin typeface="Times New Roman" panose="02020603050405020304" pitchFamily="18" charset="0"/>
                <a:cs typeface="Times New Roman" panose="02020603050405020304" pitchFamily="18" charset="0"/>
              </a:rPr>
              <a:t> «Национальный стандарт Российской Федерации. Система стандартов по информации, библиотечному и издательскому делу. Организационно-распорядительная документация. Требования к оформлению документов» утвержден Приказом Росстандарта от 08.12.2016 № 2004-ст</a:t>
            </a:r>
            <a:r>
              <a:rPr lang="ru-RU" sz="1200" dirty="0" smtClean="0">
                <a:solidFill>
                  <a:schemeClr val="accent4">
                    <a:lumMod val="50000"/>
                  </a:schemeClr>
                </a:solidFill>
                <a:latin typeface="Times New Roman" panose="02020603050405020304" pitchFamily="18" charset="0"/>
                <a:cs typeface="Times New Roman" panose="02020603050405020304" pitchFamily="18" charset="0"/>
              </a:rPr>
              <a:t>.)</a:t>
            </a:r>
          </a:p>
          <a:p>
            <a:pPr algn="just"/>
            <a:r>
              <a:rPr lang="ru-RU" sz="1200" b="1" u="sng" dirty="0" smtClean="0">
                <a:solidFill>
                  <a:schemeClr val="accent4">
                    <a:lumMod val="50000"/>
                  </a:schemeClr>
                </a:solidFill>
                <a:latin typeface="Times New Roman" panose="02020603050405020304" pitchFamily="18" charset="0"/>
                <a:cs typeface="Times New Roman" panose="02020603050405020304" pitchFamily="18" charset="0"/>
              </a:rPr>
              <a:t>5. Методические </a:t>
            </a:r>
            <a:r>
              <a:rPr lang="ru-RU" sz="1200" b="1" u="sng" dirty="0">
                <a:solidFill>
                  <a:schemeClr val="accent4">
                    <a:lumMod val="50000"/>
                  </a:schemeClr>
                </a:solidFill>
                <a:latin typeface="Times New Roman" panose="02020603050405020304" pitchFamily="18" charset="0"/>
                <a:cs typeface="Times New Roman" panose="02020603050405020304" pitchFamily="18" charset="0"/>
              </a:rPr>
              <a:t>рекомендации по подготовке муниципальных нормативных правовых </a:t>
            </a:r>
            <a:r>
              <a:rPr lang="ru-RU" sz="1200" b="1" u="sng" dirty="0" smtClean="0">
                <a:solidFill>
                  <a:schemeClr val="accent4">
                    <a:lumMod val="50000"/>
                  </a:schemeClr>
                </a:solidFill>
                <a:latin typeface="Times New Roman" panose="02020603050405020304" pitchFamily="18" charset="0"/>
                <a:cs typeface="Times New Roman" panose="02020603050405020304" pitchFamily="18" charset="0"/>
              </a:rPr>
              <a:t>актов</a:t>
            </a:r>
            <a:r>
              <a:rPr lang="ru-RU" sz="1200" dirty="0" smtClean="0">
                <a:solidFill>
                  <a:schemeClr val="accent4">
                    <a:lumMod val="50000"/>
                  </a:schemeClr>
                </a:solidFill>
                <a:latin typeface="Times New Roman" panose="02020603050405020304" pitchFamily="18" charset="0"/>
                <a:cs typeface="Times New Roman" panose="02020603050405020304" pitchFamily="18" charset="0"/>
              </a:rPr>
              <a:t> </a:t>
            </a:r>
            <a:r>
              <a:rPr lang="ru-RU" sz="1200" dirty="0">
                <a:solidFill>
                  <a:schemeClr val="accent4">
                    <a:lumMod val="50000"/>
                  </a:schemeClr>
                </a:solidFill>
                <a:latin typeface="Times New Roman" panose="02020603050405020304" pitchFamily="18" charset="0"/>
                <a:cs typeface="Times New Roman" panose="02020603050405020304" pitchFamily="18" charset="0"/>
              </a:rPr>
              <a:t>(</a:t>
            </a:r>
            <a:r>
              <a:rPr lang="ru-RU" sz="1200" dirty="0" smtClean="0">
                <a:solidFill>
                  <a:schemeClr val="accent4">
                    <a:lumMod val="50000"/>
                  </a:schemeClr>
                </a:solidFill>
                <a:latin typeface="Times New Roman" panose="02020603050405020304" pitchFamily="18" charset="0"/>
                <a:cs typeface="Times New Roman" panose="02020603050405020304" pitchFamily="18" charset="0"/>
              </a:rPr>
              <a:t>подготовлены Федеральным </a:t>
            </a:r>
            <a:r>
              <a:rPr lang="ru-RU" sz="1200" dirty="0">
                <a:solidFill>
                  <a:schemeClr val="accent4">
                    <a:lumMod val="50000"/>
                  </a:schemeClr>
                </a:solidFill>
                <a:latin typeface="Times New Roman" panose="02020603050405020304" pitchFamily="18" charset="0"/>
                <a:cs typeface="Times New Roman" panose="02020603050405020304" pitchFamily="18" charset="0"/>
              </a:rPr>
              <a:t>бюджетным учреждением «Научный центр правовой информации при Министерстве юстиции Российской Федерации» в 2018 году, </a:t>
            </a:r>
            <a:r>
              <a:rPr lang="ru-RU" sz="1200" dirty="0" smtClean="0">
                <a:solidFill>
                  <a:schemeClr val="accent4">
                    <a:lumMod val="50000"/>
                  </a:schemeClr>
                </a:solidFill>
                <a:latin typeface="Times New Roman" panose="02020603050405020304" pitchFamily="18" charset="0"/>
                <a:cs typeface="Times New Roman" panose="02020603050405020304" pitchFamily="18" charset="0"/>
              </a:rPr>
              <a:t>содержатся на </a:t>
            </a:r>
            <a:r>
              <a:rPr lang="ru-RU" sz="1200" dirty="0">
                <a:solidFill>
                  <a:schemeClr val="accent4">
                    <a:lumMod val="50000"/>
                  </a:schemeClr>
                </a:solidFill>
                <a:latin typeface="Times New Roman" panose="02020603050405020304" pitchFamily="18" charset="0"/>
                <a:cs typeface="Times New Roman" panose="02020603050405020304" pitchFamily="18" charset="0"/>
              </a:rPr>
              <a:t>сайте Минюста России в разделе «Деятельность», подраздел «Единство правового пространства», «Методические рекомендации»)</a:t>
            </a:r>
          </a:p>
          <a:p>
            <a:pPr algn="just"/>
            <a:r>
              <a:rPr lang="ru-RU" sz="1200" b="1" u="sng" dirty="0" smtClean="0">
                <a:solidFill>
                  <a:schemeClr val="accent4">
                    <a:lumMod val="50000"/>
                  </a:schemeClr>
                </a:solidFill>
                <a:latin typeface="Times New Roman" panose="02020603050405020304" pitchFamily="18" charset="0"/>
                <a:cs typeface="Times New Roman" panose="02020603050405020304" pitchFamily="18" charset="0"/>
              </a:rPr>
              <a:t>6. Мониторинг </a:t>
            </a:r>
            <a:r>
              <a:rPr lang="ru-RU" sz="1200" b="1" u="sng" dirty="0">
                <a:solidFill>
                  <a:schemeClr val="accent4">
                    <a:lumMod val="50000"/>
                  </a:schemeClr>
                </a:solidFill>
                <a:latin typeface="Times New Roman" panose="02020603050405020304" pitchFamily="18" charset="0"/>
                <a:cs typeface="Times New Roman" panose="02020603050405020304" pitchFamily="18" charset="0"/>
              </a:rPr>
              <a:t>нормотворческого процесса органов местного самоуправления с иллюстрацией типичных нарушений правил юридической техники на конкретных </a:t>
            </a:r>
            <a:r>
              <a:rPr lang="ru-RU" sz="1200" b="1" u="sng" dirty="0" smtClean="0">
                <a:solidFill>
                  <a:schemeClr val="accent4">
                    <a:lumMod val="50000"/>
                  </a:schemeClr>
                </a:solidFill>
                <a:latin typeface="Times New Roman" panose="02020603050405020304" pitchFamily="18" charset="0"/>
                <a:cs typeface="Times New Roman" panose="02020603050405020304" pitchFamily="18" charset="0"/>
              </a:rPr>
              <a:t>примерах</a:t>
            </a:r>
            <a:r>
              <a:rPr lang="ru-RU" sz="1200" dirty="0">
                <a:solidFill>
                  <a:schemeClr val="accent4">
                    <a:lumMod val="50000"/>
                  </a:schemeClr>
                </a:solidFill>
                <a:latin typeface="Times New Roman" panose="02020603050405020304" pitchFamily="18" charset="0"/>
                <a:cs typeface="Times New Roman" panose="02020603050405020304" pitchFamily="18" charset="0"/>
              </a:rPr>
              <a:t>(подготовлены Федеральным бюджетным учреждением «Научный центр правовой информации при Министерстве юстиции Российской Федерации» в 2018 </a:t>
            </a:r>
            <a:r>
              <a:rPr lang="ru-RU" sz="1200" dirty="0" smtClean="0">
                <a:solidFill>
                  <a:schemeClr val="accent4">
                    <a:lumMod val="50000"/>
                  </a:schemeClr>
                </a:solidFill>
                <a:latin typeface="Times New Roman" panose="02020603050405020304" pitchFamily="18" charset="0"/>
                <a:cs typeface="Times New Roman" panose="02020603050405020304" pitchFamily="18" charset="0"/>
              </a:rPr>
              <a:t>году,</a:t>
            </a:r>
            <a:r>
              <a:rPr lang="ru-RU" sz="1200" dirty="0">
                <a:solidFill>
                  <a:schemeClr val="accent4">
                    <a:lumMod val="50000"/>
                  </a:schemeClr>
                </a:solidFill>
                <a:latin typeface="Times New Roman" panose="02020603050405020304" pitchFamily="18" charset="0"/>
                <a:cs typeface="Times New Roman" panose="02020603050405020304" pitchFamily="18" charset="0"/>
              </a:rPr>
              <a:t> содержатся на сайте Минюста России в разделе «Деятельность», подраздел «Единство правового пространства», «Методические рекомендации»</a:t>
            </a:r>
            <a:r>
              <a:rPr lang="ru-RU" sz="1200" dirty="0" smtClean="0">
                <a:solidFill>
                  <a:schemeClr val="accent4">
                    <a:lumMod val="50000"/>
                  </a:schemeClr>
                </a:solidFill>
                <a:latin typeface="Times New Roman" panose="02020603050405020304" pitchFamily="18" charset="0"/>
                <a:cs typeface="Times New Roman" panose="02020603050405020304" pitchFamily="18" charset="0"/>
              </a:rPr>
              <a:t>)</a:t>
            </a:r>
            <a:endParaRPr lang="ru-RU" sz="1200" dirty="0">
              <a:solidFill>
                <a:schemeClr val="accent4">
                  <a:lumMod val="50000"/>
                </a:schemeClr>
              </a:solidFill>
              <a:latin typeface="Times New Roman" panose="02020603050405020304" pitchFamily="18" charset="0"/>
              <a:cs typeface="Times New Roman" panose="02020603050405020304" pitchFamily="18" charset="0"/>
            </a:endParaRPr>
          </a:p>
          <a:p>
            <a:pPr algn="just"/>
            <a:endParaRPr lang="ru-RU" sz="1200" b="1" dirty="0">
              <a:solidFill>
                <a:schemeClr val="bg2">
                  <a:lumMod val="2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71568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73963" y="90488"/>
            <a:ext cx="390525"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1763688" y="-17145"/>
            <a:ext cx="5688626" cy="276999"/>
          </a:xfrm>
          <a:prstGeom prst="rect">
            <a:avLst/>
          </a:prstGeom>
          <a:noFill/>
        </p:spPr>
        <p:txBody>
          <a:bodyPr wrap="square" rtlCol="0">
            <a:spAutoFit/>
          </a:bodyPr>
          <a:lstStyle/>
          <a:p>
            <a:pPr algn="ctr"/>
            <a:r>
              <a:rPr lang="ru-RU" sz="1200" b="1" dirty="0" smtClean="0">
                <a:solidFill>
                  <a:schemeClr val="bg2">
                    <a:lumMod val="25000"/>
                  </a:schemeClr>
                </a:solidFill>
                <a:latin typeface="Times New Roman" panose="02020603050405020304" pitchFamily="18" charset="0"/>
                <a:cs typeface="Times New Roman" panose="02020603050405020304" pitchFamily="18" charset="0"/>
              </a:rPr>
              <a:t>Принципы правотворческой деятельности</a:t>
            </a:r>
            <a:endParaRPr lang="ru-RU" sz="1200" dirty="0">
              <a:solidFill>
                <a:schemeClr val="bg2">
                  <a:lumMod val="25000"/>
                </a:schemeClr>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0" y="0"/>
            <a:ext cx="323528" cy="215444"/>
          </a:xfrm>
          <a:prstGeom prst="rect">
            <a:avLst/>
          </a:prstGeom>
          <a:noFill/>
        </p:spPr>
        <p:txBody>
          <a:bodyPr wrap="square" rtlCol="0">
            <a:spAutoFit/>
          </a:bodyPr>
          <a:lstStyle/>
          <a:p>
            <a:r>
              <a:rPr lang="ru-RU" sz="800" dirty="0" smtClean="0"/>
              <a:t>3</a:t>
            </a:r>
            <a:endParaRPr lang="ru-RU" sz="800" dirty="0"/>
          </a:p>
        </p:txBody>
      </p:sp>
      <p:sp>
        <p:nvSpPr>
          <p:cNvPr id="1034" name="TextBox 1033"/>
          <p:cNvSpPr txBox="1"/>
          <p:nvPr/>
        </p:nvSpPr>
        <p:spPr>
          <a:xfrm>
            <a:off x="10349" y="609140"/>
            <a:ext cx="1944216" cy="369332"/>
          </a:xfrm>
          <a:prstGeom prst="rect">
            <a:avLst/>
          </a:prstGeom>
          <a:noFill/>
        </p:spPr>
        <p:txBody>
          <a:bodyPr wrap="square" rtlCol="0">
            <a:spAutoFit/>
          </a:bodyPr>
          <a:lstStyle/>
          <a:p>
            <a:endParaRPr lang="ru-RU" dirty="0"/>
          </a:p>
        </p:txBody>
      </p:sp>
      <p:graphicFrame>
        <p:nvGraphicFramePr>
          <p:cNvPr id="1051" name="Схема 1050"/>
          <p:cNvGraphicFramePr/>
          <p:nvPr>
            <p:extLst>
              <p:ext uri="{D42A27DB-BD31-4B8C-83A1-F6EECF244321}">
                <p14:modId xmlns:p14="http://schemas.microsoft.com/office/powerpoint/2010/main" val="1189090749"/>
              </p:ext>
            </p:extLst>
          </p:nvPr>
        </p:nvGraphicFramePr>
        <p:xfrm>
          <a:off x="179512" y="267659"/>
          <a:ext cx="8953226" cy="4961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401290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73963" y="90488"/>
            <a:ext cx="390525"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1691680" y="0"/>
            <a:ext cx="5688626" cy="276999"/>
          </a:xfrm>
          <a:prstGeom prst="rect">
            <a:avLst/>
          </a:prstGeom>
          <a:noFill/>
        </p:spPr>
        <p:txBody>
          <a:bodyPr wrap="square" rtlCol="0">
            <a:spAutoFit/>
          </a:bodyPr>
          <a:lstStyle/>
          <a:p>
            <a:pPr algn="ctr"/>
            <a:r>
              <a:rPr lang="ru-RU" sz="1200" b="1" dirty="0" smtClean="0">
                <a:solidFill>
                  <a:schemeClr val="bg2">
                    <a:lumMod val="25000"/>
                  </a:schemeClr>
                </a:solidFill>
                <a:latin typeface="Times New Roman" panose="02020603050405020304" pitchFamily="18" charset="0"/>
                <a:cs typeface="Times New Roman" panose="02020603050405020304" pitchFamily="18" charset="0"/>
              </a:rPr>
              <a:t>Этапы (стадии) правотворческого процесса</a:t>
            </a:r>
            <a:endParaRPr lang="ru-RU" sz="1200" dirty="0">
              <a:solidFill>
                <a:schemeClr val="bg2">
                  <a:lumMod val="25000"/>
                </a:schemeClr>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0" y="0"/>
            <a:ext cx="323528" cy="215444"/>
          </a:xfrm>
          <a:prstGeom prst="rect">
            <a:avLst/>
          </a:prstGeom>
          <a:noFill/>
        </p:spPr>
        <p:txBody>
          <a:bodyPr wrap="square" rtlCol="0">
            <a:spAutoFit/>
          </a:bodyPr>
          <a:lstStyle/>
          <a:p>
            <a:r>
              <a:rPr lang="ru-RU" sz="800" dirty="0" smtClean="0"/>
              <a:t>4</a:t>
            </a:r>
            <a:endParaRPr lang="ru-RU" sz="800" dirty="0"/>
          </a:p>
        </p:txBody>
      </p:sp>
      <p:graphicFrame>
        <p:nvGraphicFramePr>
          <p:cNvPr id="4" name="Схема 3"/>
          <p:cNvGraphicFramePr/>
          <p:nvPr>
            <p:extLst>
              <p:ext uri="{D42A27DB-BD31-4B8C-83A1-F6EECF244321}">
                <p14:modId xmlns:p14="http://schemas.microsoft.com/office/powerpoint/2010/main" val="1409410209"/>
              </p:ext>
            </p:extLst>
          </p:nvPr>
        </p:nvGraphicFramePr>
        <p:xfrm>
          <a:off x="323528" y="539750"/>
          <a:ext cx="8250435" cy="44082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409524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55576" y="0"/>
            <a:ext cx="7560840" cy="276999"/>
          </a:xfrm>
          <a:prstGeom prst="rect">
            <a:avLst/>
          </a:prstGeom>
          <a:noFill/>
        </p:spPr>
        <p:txBody>
          <a:bodyPr wrap="square" rtlCol="0">
            <a:spAutoFit/>
          </a:bodyPr>
          <a:lstStyle/>
          <a:p>
            <a:pPr algn="ctr"/>
            <a:r>
              <a:rPr lang="ru-RU" sz="1200" b="1" dirty="0" smtClean="0">
                <a:solidFill>
                  <a:schemeClr val="bg2">
                    <a:lumMod val="25000"/>
                  </a:schemeClr>
                </a:solidFill>
                <a:latin typeface="Times New Roman" panose="02020603050405020304" pitchFamily="18" charset="0"/>
                <a:cs typeface="Times New Roman" panose="02020603050405020304" pitchFamily="18" charset="0"/>
              </a:rPr>
              <a:t>Вступление </a:t>
            </a:r>
            <a:r>
              <a:rPr lang="ru-RU" sz="1200" b="1" dirty="0">
                <a:solidFill>
                  <a:schemeClr val="bg2">
                    <a:lumMod val="25000"/>
                  </a:schemeClr>
                </a:solidFill>
                <a:latin typeface="Times New Roman" panose="02020603050405020304" pitchFamily="18" charset="0"/>
                <a:cs typeface="Times New Roman" panose="02020603050405020304" pitchFamily="18" charset="0"/>
              </a:rPr>
              <a:t>в силу </a:t>
            </a:r>
            <a:r>
              <a:rPr lang="ru-RU" sz="1200" b="1" dirty="0" smtClean="0">
                <a:solidFill>
                  <a:schemeClr val="bg2">
                    <a:lumMod val="25000"/>
                  </a:schemeClr>
                </a:solidFill>
                <a:latin typeface="Times New Roman" panose="02020603050405020304" pitchFamily="18" charset="0"/>
                <a:cs typeface="Times New Roman" panose="02020603050405020304" pitchFamily="18" charset="0"/>
              </a:rPr>
              <a:t>муниципального нормативного </a:t>
            </a:r>
            <a:r>
              <a:rPr lang="ru-RU" sz="1200" b="1" dirty="0">
                <a:solidFill>
                  <a:schemeClr val="bg2">
                    <a:lumMod val="25000"/>
                  </a:schemeClr>
                </a:solidFill>
                <a:latin typeface="Times New Roman" panose="02020603050405020304" pitchFamily="18" charset="0"/>
                <a:cs typeface="Times New Roman" panose="02020603050405020304" pitchFamily="18" charset="0"/>
              </a:rPr>
              <a:t>правового акта </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13194" y="51470"/>
            <a:ext cx="396875"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Номер слайда 1"/>
          <p:cNvSpPr>
            <a:spLocks noGrp="1"/>
          </p:cNvSpPr>
          <p:nvPr>
            <p:ph type="sldNum" sz="quarter" idx="12"/>
          </p:nvPr>
        </p:nvSpPr>
        <p:spPr>
          <a:xfrm>
            <a:off x="19416" y="29724"/>
            <a:ext cx="304112" cy="273844"/>
          </a:xfrm>
        </p:spPr>
        <p:txBody>
          <a:bodyPr/>
          <a:lstStyle/>
          <a:p>
            <a:r>
              <a:rPr lang="ru-RU" altLang="ru-RU" sz="800" b="0" dirty="0">
                <a:solidFill>
                  <a:schemeClr val="tx1"/>
                </a:solidFill>
              </a:rPr>
              <a:t>5</a:t>
            </a:r>
          </a:p>
        </p:txBody>
      </p:sp>
      <p:cxnSp>
        <p:nvCxnSpPr>
          <p:cNvPr id="8" name="Прямая со стрелкой 7"/>
          <p:cNvCxnSpPr/>
          <p:nvPr/>
        </p:nvCxnSpPr>
        <p:spPr>
          <a:xfrm flipH="1">
            <a:off x="481844" y="1457598"/>
            <a:ext cx="864096" cy="1217870"/>
          </a:xfrm>
          <a:prstGeom prst="straightConnector1">
            <a:avLst/>
          </a:prstGeom>
          <a:ln w="28575">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863588" y="1635646"/>
            <a:ext cx="2448272" cy="430887"/>
          </a:xfrm>
          <a:prstGeom prst="rect">
            <a:avLst/>
          </a:prstGeom>
          <a:noFill/>
        </p:spPr>
        <p:txBody>
          <a:bodyPr wrap="square" rtlCol="0">
            <a:spAutoFit/>
          </a:bodyPr>
          <a:lstStyle/>
          <a:p>
            <a:pPr algn="ctr"/>
            <a:r>
              <a:rPr lang="ru-RU" sz="1100" b="1" i="1" dirty="0">
                <a:solidFill>
                  <a:schemeClr val="accent3">
                    <a:lumMod val="50000"/>
                  </a:schemeClr>
                </a:solidFill>
                <a:latin typeface="Times New Roman" panose="02020603050405020304" pitchFamily="18" charset="0"/>
                <a:cs typeface="Times New Roman" panose="02020603050405020304" pitchFamily="18" charset="0"/>
              </a:rPr>
              <a:t>обязательное официальное опубликование</a:t>
            </a:r>
            <a:endParaRPr lang="ru-RU" sz="1400" i="1" dirty="0">
              <a:solidFill>
                <a:schemeClr val="bg2">
                  <a:lumMod val="25000"/>
                </a:schemeClr>
              </a:solidFill>
            </a:endParaRPr>
          </a:p>
        </p:txBody>
      </p:sp>
      <p:sp>
        <p:nvSpPr>
          <p:cNvPr id="12" name="TextBox 11"/>
          <p:cNvSpPr txBox="1"/>
          <p:nvPr/>
        </p:nvSpPr>
        <p:spPr>
          <a:xfrm>
            <a:off x="-51078" y="2653630"/>
            <a:ext cx="3132348" cy="523220"/>
          </a:xfrm>
          <a:prstGeom prst="rect">
            <a:avLst/>
          </a:prstGeom>
          <a:noFill/>
        </p:spPr>
        <p:txBody>
          <a:bodyPr wrap="square" rtlCol="0">
            <a:spAutoFit/>
          </a:bodyPr>
          <a:lstStyle/>
          <a:p>
            <a:pPr algn="ctr"/>
            <a:r>
              <a:rPr lang="ru-RU" sz="1400" b="1" dirty="0" smtClean="0">
                <a:solidFill>
                  <a:schemeClr val="accent3">
                    <a:lumMod val="50000"/>
                  </a:schemeClr>
                </a:solidFill>
                <a:latin typeface="Times New Roman" panose="02020603050405020304" pitchFamily="18" charset="0"/>
                <a:cs typeface="Times New Roman" panose="02020603050405020304" pitchFamily="18" charset="0"/>
              </a:rPr>
              <a:t>дата </a:t>
            </a:r>
            <a:r>
              <a:rPr lang="ru-RU" sz="1400" b="1" dirty="0">
                <a:solidFill>
                  <a:schemeClr val="accent3">
                    <a:lumMod val="50000"/>
                  </a:schemeClr>
                </a:solidFill>
                <a:latin typeface="Times New Roman" panose="02020603050405020304" pitchFamily="18" charset="0"/>
                <a:cs typeface="Times New Roman" panose="02020603050405020304" pitchFamily="18" charset="0"/>
              </a:rPr>
              <a:t>вступления в силу </a:t>
            </a:r>
            <a:r>
              <a:rPr lang="ru-RU" sz="1400" b="1" dirty="0" smtClean="0">
                <a:solidFill>
                  <a:schemeClr val="accent3">
                    <a:lumMod val="50000"/>
                  </a:schemeClr>
                </a:solidFill>
                <a:latin typeface="Times New Roman" panose="02020603050405020304" pitchFamily="18" charset="0"/>
                <a:cs typeface="Times New Roman" panose="02020603050405020304" pitchFamily="18" charset="0"/>
              </a:rPr>
              <a:t>= дата официального опубликования</a:t>
            </a:r>
            <a:endParaRPr lang="ru-RU" sz="1400" b="1" dirty="0">
              <a:solidFill>
                <a:schemeClr val="accent3">
                  <a:lumMod val="50000"/>
                </a:schemeClr>
              </a:solidFill>
              <a:latin typeface="Times New Roman" panose="02020603050405020304" pitchFamily="18" charset="0"/>
              <a:cs typeface="Times New Roman" panose="02020603050405020304" pitchFamily="18" charset="0"/>
            </a:endParaRPr>
          </a:p>
        </p:txBody>
      </p:sp>
      <p:sp>
        <p:nvSpPr>
          <p:cNvPr id="13" name="TextBox 12"/>
          <p:cNvSpPr txBox="1"/>
          <p:nvPr/>
        </p:nvSpPr>
        <p:spPr>
          <a:xfrm>
            <a:off x="2731869" y="2641671"/>
            <a:ext cx="2304256" cy="738664"/>
          </a:xfrm>
          <a:prstGeom prst="rect">
            <a:avLst/>
          </a:prstGeom>
          <a:noFill/>
        </p:spPr>
        <p:txBody>
          <a:bodyPr wrap="square" rtlCol="0">
            <a:spAutoFit/>
          </a:bodyPr>
          <a:lstStyle/>
          <a:p>
            <a:pPr algn="ctr"/>
            <a:r>
              <a:rPr lang="ru-RU" sz="1400" b="1" dirty="0" smtClean="0">
                <a:solidFill>
                  <a:schemeClr val="accent6">
                    <a:lumMod val="75000"/>
                  </a:schemeClr>
                </a:solidFill>
                <a:latin typeface="Times New Roman" panose="02020603050405020304" pitchFamily="18" charset="0"/>
                <a:cs typeface="Times New Roman" panose="02020603050405020304" pitchFamily="18" charset="0"/>
              </a:rPr>
              <a:t>являются </a:t>
            </a:r>
            <a:r>
              <a:rPr lang="ru-RU" sz="1400" b="1" dirty="0">
                <a:solidFill>
                  <a:schemeClr val="accent6">
                    <a:lumMod val="75000"/>
                  </a:schemeClr>
                </a:solidFill>
                <a:latin typeface="Times New Roman" panose="02020603050405020304" pitchFamily="18" charset="0"/>
                <a:cs typeface="Times New Roman" panose="02020603050405020304" pitchFamily="18" charset="0"/>
              </a:rPr>
              <a:t>недействующими и не подлежат применению</a:t>
            </a:r>
          </a:p>
        </p:txBody>
      </p:sp>
      <p:sp>
        <p:nvSpPr>
          <p:cNvPr id="15" name="TextBox 14"/>
          <p:cNvSpPr txBox="1"/>
          <p:nvPr/>
        </p:nvSpPr>
        <p:spPr>
          <a:xfrm>
            <a:off x="913892" y="412090"/>
            <a:ext cx="2800360" cy="1231106"/>
          </a:xfrm>
          <a:prstGeom prst="rect">
            <a:avLst/>
          </a:prstGeom>
          <a:noFill/>
        </p:spPr>
        <p:txBody>
          <a:bodyPr wrap="square" rtlCol="0">
            <a:spAutoFit/>
          </a:bodyPr>
          <a:lstStyle/>
          <a:p>
            <a:pPr algn="ctr"/>
            <a:r>
              <a:rPr lang="ru-RU" sz="1400" dirty="0">
                <a:solidFill>
                  <a:srgbClr val="B4DCFA">
                    <a:lumMod val="25000"/>
                  </a:srgbClr>
                </a:solidFill>
                <a:latin typeface="Times New Roman" panose="02020603050405020304" pitchFamily="18" charset="0"/>
                <a:cs typeface="Times New Roman" panose="02020603050405020304" pitchFamily="18" charset="0"/>
              </a:rPr>
              <a:t>муниципальные нормативные правовые </a:t>
            </a:r>
            <a:r>
              <a:rPr lang="ru-RU" sz="1400" dirty="0" smtClean="0">
                <a:solidFill>
                  <a:srgbClr val="B4DCFA">
                    <a:lumMod val="25000"/>
                  </a:srgbClr>
                </a:solidFill>
                <a:latin typeface="Times New Roman" panose="02020603050405020304" pitchFamily="18" charset="0"/>
                <a:cs typeface="Times New Roman" panose="02020603050405020304" pitchFamily="18" charset="0"/>
              </a:rPr>
              <a:t>акты,</a:t>
            </a:r>
            <a:endParaRPr lang="ru-RU" sz="1400" dirty="0">
              <a:solidFill>
                <a:srgbClr val="B4DCFA">
                  <a:lumMod val="25000"/>
                </a:srgbClr>
              </a:solidFill>
              <a:latin typeface="Times New Roman" panose="02020603050405020304" pitchFamily="18" charset="0"/>
              <a:cs typeface="Times New Roman" panose="02020603050405020304" pitchFamily="18" charset="0"/>
            </a:endParaRPr>
          </a:p>
          <a:p>
            <a:pPr lvl="0" algn="ctr"/>
            <a:r>
              <a:rPr lang="ru-RU" sz="1400" dirty="0" smtClean="0">
                <a:solidFill>
                  <a:srgbClr val="B4DCFA">
                    <a:lumMod val="25000"/>
                  </a:srgbClr>
                </a:solidFill>
                <a:latin typeface="Times New Roman" panose="02020603050405020304" pitchFamily="18" charset="0"/>
                <a:cs typeface="Times New Roman" panose="02020603050405020304" pitchFamily="18" charset="0"/>
              </a:rPr>
              <a:t>затрагивающие </a:t>
            </a:r>
            <a:r>
              <a:rPr lang="ru-RU" sz="1400" dirty="0">
                <a:solidFill>
                  <a:srgbClr val="B4DCFA">
                    <a:lumMod val="25000"/>
                  </a:srgbClr>
                </a:solidFill>
                <a:latin typeface="Times New Roman" panose="02020603050405020304" pitchFamily="18" charset="0"/>
                <a:cs typeface="Times New Roman" panose="02020603050405020304" pitchFamily="18" charset="0"/>
              </a:rPr>
              <a:t>права и свободы человека и гражданина</a:t>
            </a:r>
          </a:p>
          <a:p>
            <a:pPr algn="ctr"/>
            <a:endParaRPr lang="ru-RU" dirty="0"/>
          </a:p>
        </p:txBody>
      </p:sp>
      <p:cxnSp>
        <p:nvCxnSpPr>
          <p:cNvPr id="22" name="Прямая со стрелкой 21"/>
          <p:cNvCxnSpPr/>
          <p:nvPr/>
        </p:nvCxnSpPr>
        <p:spPr>
          <a:xfrm>
            <a:off x="3020460" y="1440569"/>
            <a:ext cx="291400" cy="1275197"/>
          </a:xfrm>
          <a:prstGeom prst="straightConnector1">
            <a:avLst/>
          </a:prstGeom>
          <a:ln w="28575">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3081270" y="1635646"/>
            <a:ext cx="1605454" cy="769441"/>
          </a:xfrm>
          <a:prstGeom prst="rect">
            <a:avLst/>
          </a:prstGeom>
          <a:noFill/>
        </p:spPr>
        <p:txBody>
          <a:bodyPr wrap="square" rtlCol="0">
            <a:spAutoFit/>
          </a:bodyPr>
          <a:lstStyle/>
          <a:p>
            <a:pPr algn="ctr"/>
            <a:r>
              <a:rPr lang="ru-RU" sz="1100" b="1" i="1" dirty="0">
                <a:solidFill>
                  <a:srgbClr val="F14124">
                    <a:lumMod val="75000"/>
                  </a:srgbClr>
                </a:solidFill>
                <a:latin typeface="Times New Roman" panose="02020603050405020304" pitchFamily="18" charset="0"/>
                <a:cs typeface="Times New Roman" panose="02020603050405020304" pitchFamily="18" charset="0"/>
              </a:rPr>
              <a:t>не прошедшие процедуру официального опубликования</a:t>
            </a:r>
            <a:endParaRPr lang="ru-RU" sz="1100" b="1" i="1" dirty="0"/>
          </a:p>
        </p:txBody>
      </p:sp>
      <p:sp>
        <p:nvSpPr>
          <p:cNvPr id="25" name="TextBox 24"/>
          <p:cNvSpPr txBox="1"/>
          <p:nvPr/>
        </p:nvSpPr>
        <p:spPr>
          <a:xfrm>
            <a:off x="481844" y="4124566"/>
            <a:ext cx="4356484" cy="276999"/>
          </a:xfrm>
          <a:prstGeom prst="rect">
            <a:avLst/>
          </a:prstGeom>
          <a:noFill/>
        </p:spPr>
        <p:txBody>
          <a:bodyPr wrap="square" rtlCol="0">
            <a:spAutoFit/>
          </a:bodyPr>
          <a:lstStyle/>
          <a:p>
            <a:r>
              <a:rPr lang="ru-RU" sz="1200" b="1" dirty="0" smtClean="0">
                <a:solidFill>
                  <a:schemeClr val="accent4">
                    <a:lumMod val="75000"/>
                  </a:schemeClr>
                </a:solidFill>
                <a:latin typeface="Times New Roman" panose="02020603050405020304" pitchFamily="18" charset="0"/>
                <a:cs typeface="Times New Roman" panose="02020603050405020304" pitchFamily="18" charset="0"/>
              </a:rPr>
              <a:t>КОНСТИТУЦИЯ РОССИЙСКОЙ ФЕДЕРАЦИИ</a:t>
            </a:r>
            <a:endParaRPr lang="ru-RU" sz="1200" b="1" dirty="0">
              <a:solidFill>
                <a:schemeClr val="accent4">
                  <a:lumMod val="75000"/>
                </a:schemeClr>
              </a:solidFill>
              <a:latin typeface="Times New Roman" panose="02020603050405020304" pitchFamily="18" charset="0"/>
              <a:cs typeface="Times New Roman" panose="02020603050405020304" pitchFamily="18" charset="0"/>
            </a:endParaRPr>
          </a:p>
        </p:txBody>
      </p:sp>
      <p:sp>
        <p:nvSpPr>
          <p:cNvPr id="27" name="TextBox 26"/>
          <p:cNvSpPr txBox="1"/>
          <p:nvPr/>
        </p:nvSpPr>
        <p:spPr>
          <a:xfrm>
            <a:off x="5220072" y="4078399"/>
            <a:ext cx="4356484" cy="646331"/>
          </a:xfrm>
          <a:prstGeom prst="rect">
            <a:avLst/>
          </a:prstGeom>
          <a:noFill/>
        </p:spPr>
        <p:txBody>
          <a:bodyPr wrap="square" rtlCol="0">
            <a:spAutoFit/>
          </a:bodyPr>
          <a:lstStyle/>
          <a:p>
            <a:r>
              <a:rPr lang="ru-RU" sz="1200" b="1" dirty="0" smtClean="0">
                <a:solidFill>
                  <a:schemeClr val="accent4">
                    <a:lumMod val="75000"/>
                  </a:schemeClr>
                </a:solidFill>
                <a:latin typeface="Times New Roman" panose="02020603050405020304" pitchFamily="18" charset="0"/>
                <a:cs typeface="Times New Roman" panose="02020603050405020304" pitchFamily="18" charset="0"/>
              </a:rPr>
              <a:t>Федеральный закон от </a:t>
            </a:r>
            <a:r>
              <a:rPr lang="ru-RU" sz="1200" b="1" dirty="0">
                <a:solidFill>
                  <a:schemeClr val="accent4">
                    <a:lumMod val="75000"/>
                  </a:schemeClr>
                </a:solidFill>
                <a:latin typeface="Times New Roman" panose="02020603050405020304" pitchFamily="18" charset="0"/>
                <a:cs typeface="Times New Roman" panose="02020603050405020304" pitchFamily="18" charset="0"/>
              </a:rPr>
              <a:t>06.10.2003 </a:t>
            </a:r>
            <a:r>
              <a:rPr lang="ru-RU" sz="1200" b="1" dirty="0" smtClean="0">
                <a:solidFill>
                  <a:schemeClr val="accent4">
                    <a:lumMod val="75000"/>
                  </a:schemeClr>
                </a:solidFill>
                <a:latin typeface="Times New Roman" panose="02020603050405020304" pitchFamily="18" charset="0"/>
                <a:cs typeface="Times New Roman" panose="02020603050405020304" pitchFamily="18" charset="0"/>
              </a:rPr>
              <a:t>№131-ФЗ </a:t>
            </a:r>
            <a:r>
              <a:rPr lang="ru-RU" sz="1200" b="1" dirty="0">
                <a:solidFill>
                  <a:schemeClr val="accent4">
                    <a:lumMod val="75000"/>
                  </a:schemeClr>
                </a:solidFill>
                <a:latin typeface="Times New Roman" panose="02020603050405020304" pitchFamily="18" charset="0"/>
                <a:cs typeface="Times New Roman" panose="02020603050405020304" pitchFamily="18" charset="0"/>
              </a:rPr>
              <a:t>«Об общих принципах организации местного самоуправления в Российской Федерации</a:t>
            </a:r>
            <a:r>
              <a:rPr lang="ru-RU" sz="1200" b="1" dirty="0" smtClean="0">
                <a:solidFill>
                  <a:schemeClr val="accent4">
                    <a:lumMod val="75000"/>
                  </a:schemeClr>
                </a:solidFill>
                <a:latin typeface="Times New Roman" panose="02020603050405020304" pitchFamily="18" charset="0"/>
                <a:cs typeface="Times New Roman" panose="02020603050405020304" pitchFamily="18" charset="0"/>
              </a:rPr>
              <a:t>» (статья 44)</a:t>
            </a:r>
            <a:endParaRPr lang="ru-RU" sz="1200" b="1" dirty="0">
              <a:solidFill>
                <a:schemeClr val="accent4">
                  <a:lumMod val="75000"/>
                </a:schemeClr>
              </a:solidFill>
              <a:latin typeface="Times New Roman" panose="02020603050405020304" pitchFamily="18" charset="0"/>
              <a:cs typeface="Times New Roman" panose="02020603050405020304" pitchFamily="18" charset="0"/>
            </a:endParaRPr>
          </a:p>
        </p:txBody>
      </p:sp>
      <p:sp>
        <p:nvSpPr>
          <p:cNvPr id="32" name="TextBox 31"/>
          <p:cNvSpPr txBox="1"/>
          <p:nvPr/>
        </p:nvSpPr>
        <p:spPr>
          <a:xfrm>
            <a:off x="5204024" y="424003"/>
            <a:ext cx="2800360" cy="800219"/>
          </a:xfrm>
          <a:prstGeom prst="rect">
            <a:avLst/>
          </a:prstGeom>
          <a:noFill/>
        </p:spPr>
        <p:txBody>
          <a:bodyPr wrap="square" rtlCol="0">
            <a:spAutoFit/>
          </a:bodyPr>
          <a:lstStyle/>
          <a:p>
            <a:pPr lvl="0" algn="ctr"/>
            <a:r>
              <a:rPr lang="ru-RU" sz="1400" dirty="0">
                <a:solidFill>
                  <a:srgbClr val="B4DCFA">
                    <a:lumMod val="25000"/>
                  </a:srgbClr>
                </a:solidFill>
                <a:latin typeface="Times New Roman" panose="02020603050405020304" pitchFamily="18" charset="0"/>
                <a:cs typeface="Times New Roman" panose="02020603050405020304" pitchFamily="18" charset="0"/>
              </a:rPr>
              <a:t>м</a:t>
            </a:r>
            <a:r>
              <a:rPr lang="ru-RU" sz="1400" dirty="0" smtClean="0">
                <a:solidFill>
                  <a:srgbClr val="B4DCFA">
                    <a:lumMod val="25000"/>
                  </a:srgbClr>
                </a:solidFill>
                <a:latin typeface="Times New Roman" panose="02020603050405020304" pitchFamily="18" charset="0"/>
                <a:cs typeface="Times New Roman" panose="02020603050405020304" pitchFamily="18" charset="0"/>
              </a:rPr>
              <a:t>униципальные нормативные правовые акты</a:t>
            </a:r>
            <a:endParaRPr lang="ru-RU" sz="1400" dirty="0">
              <a:solidFill>
                <a:srgbClr val="B4DCFA">
                  <a:lumMod val="25000"/>
                </a:srgbClr>
              </a:solidFill>
              <a:latin typeface="Times New Roman" panose="02020603050405020304" pitchFamily="18" charset="0"/>
              <a:cs typeface="Times New Roman" panose="02020603050405020304" pitchFamily="18" charset="0"/>
            </a:endParaRPr>
          </a:p>
          <a:p>
            <a:pPr algn="ctr"/>
            <a:endParaRPr lang="ru-RU" dirty="0"/>
          </a:p>
        </p:txBody>
      </p:sp>
      <p:cxnSp>
        <p:nvCxnSpPr>
          <p:cNvPr id="7168" name="Прямая со стрелкой 7167"/>
          <p:cNvCxnSpPr/>
          <p:nvPr/>
        </p:nvCxnSpPr>
        <p:spPr>
          <a:xfrm>
            <a:off x="6372200" y="1457598"/>
            <a:ext cx="0" cy="1184073"/>
          </a:xfrm>
          <a:prstGeom prst="straightConnector1">
            <a:avLst/>
          </a:prstGeom>
          <a:ln w="28575">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7172" name="TextBox 7171"/>
          <p:cNvSpPr txBox="1"/>
          <p:nvPr/>
        </p:nvSpPr>
        <p:spPr>
          <a:xfrm>
            <a:off x="6488750" y="1609598"/>
            <a:ext cx="2449403" cy="938719"/>
          </a:xfrm>
          <a:prstGeom prst="rect">
            <a:avLst/>
          </a:prstGeom>
          <a:noFill/>
        </p:spPr>
        <p:txBody>
          <a:bodyPr wrap="square" rtlCol="0">
            <a:spAutoFit/>
          </a:bodyPr>
          <a:lstStyle/>
          <a:p>
            <a:pPr algn="ctr"/>
            <a:r>
              <a:rPr lang="ru-RU" sz="1100" b="1" i="1" dirty="0">
                <a:solidFill>
                  <a:schemeClr val="accent3">
                    <a:lumMod val="50000"/>
                  </a:schemeClr>
                </a:solidFill>
                <a:latin typeface="Times New Roman" panose="02020603050405020304" pitchFamily="18" charset="0"/>
                <a:cs typeface="Times New Roman" panose="02020603050405020304" pitchFamily="18" charset="0"/>
              </a:rPr>
              <a:t>порядок принятия (издания), официального опубликования (обнародования) и вступления в силу муниципальных правовых актов</a:t>
            </a:r>
          </a:p>
        </p:txBody>
      </p:sp>
      <p:sp>
        <p:nvSpPr>
          <p:cNvPr id="42" name="TextBox 41"/>
          <p:cNvSpPr txBox="1"/>
          <p:nvPr/>
        </p:nvSpPr>
        <p:spPr>
          <a:xfrm>
            <a:off x="5315242" y="2650881"/>
            <a:ext cx="2449403" cy="738664"/>
          </a:xfrm>
          <a:prstGeom prst="rect">
            <a:avLst/>
          </a:prstGeom>
          <a:noFill/>
        </p:spPr>
        <p:txBody>
          <a:bodyPr wrap="square" rtlCol="0">
            <a:spAutoFit/>
          </a:bodyPr>
          <a:lstStyle/>
          <a:p>
            <a:pPr algn="ctr"/>
            <a:r>
              <a:rPr lang="ru-RU" sz="1400" b="1" dirty="0">
                <a:solidFill>
                  <a:schemeClr val="accent3">
                    <a:lumMod val="50000"/>
                  </a:schemeClr>
                </a:solidFill>
                <a:latin typeface="Times New Roman" panose="02020603050405020304" pitchFamily="18" charset="0"/>
                <a:cs typeface="Times New Roman" panose="02020603050405020304" pitchFamily="18" charset="0"/>
              </a:rPr>
              <a:t>у</a:t>
            </a:r>
            <a:r>
              <a:rPr lang="ru-RU" sz="1400" b="1" dirty="0" smtClean="0">
                <a:solidFill>
                  <a:schemeClr val="accent3">
                    <a:lumMod val="50000"/>
                  </a:schemeClr>
                </a:solidFill>
                <a:latin typeface="Times New Roman" panose="02020603050405020304" pitchFamily="18" charset="0"/>
                <a:cs typeface="Times New Roman" panose="02020603050405020304" pitchFamily="18" charset="0"/>
              </a:rPr>
              <a:t>станавливается уставом муниципального образования </a:t>
            </a:r>
            <a:endParaRPr lang="ru-RU" sz="1400" b="1" dirty="0">
              <a:solidFill>
                <a:schemeClr val="accent3">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99636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1570" y="0"/>
            <a:ext cx="7560840" cy="276999"/>
          </a:xfrm>
          <a:prstGeom prst="rect">
            <a:avLst/>
          </a:prstGeom>
          <a:noFill/>
        </p:spPr>
        <p:txBody>
          <a:bodyPr wrap="square" rtlCol="0">
            <a:spAutoFit/>
          </a:bodyPr>
          <a:lstStyle/>
          <a:p>
            <a:pPr algn="ctr"/>
            <a:r>
              <a:rPr lang="ru-RU" sz="1200" b="1" dirty="0" smtClean="0">
                <a:solidFill>
                  <a:schemeClr val="bg2">
                    <a:lumMod val="25000"/>
                  </a:schemeClr>
                </a:solidFill>
                <a:latin typeface="Times New Roman" panose="02020603050405020304" pitchFamily="18" charset="0"/>
                <a:cs typeface="Times New Roman" panose="02020603050405020304" pitchFamily="18" charset="0"/>
              </a:rPr>
              <a:t>Проблемы применения муниципальных нормативных правовых актов и процесс их решения </a:t>
            </a:r>
            <a:endParaRPr lang="ru-RU" sz="1200" b="1" dirty="0">
              <a:solidFill>
                <a:schemeClr val="bg2">
                  <a:lumMod val="25000"/>
                </a:schemeClr>
              </a:solidFill>
              <a:latin typeface="Times New Roman" panose="02020603050405020304" pitchFamily="18" charset="0"/>
              <a:cs typeface="Times New Roman" panose="02020603050405020304" pitchFamily="18" charset="0"/>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13194" y="51470"/>
            <a:ext cx="396875"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Номер слайда 1"/>
          <p:cNvSpPr>
            <a:spLocks noGrp="1"/>
          </p:cNvSpPr>
          <p:nvPr>
            <p:ph type="sldNum" sz="quarter" idx="12"/>
          </p:nvPr>
        </p:nvSpPr>
        <p:spPr>
          <a:xfrm>
            <a:off x="19416" y="29724"/>
            <a:ext cx="304112" cy="273844"/>
          </a:xfrm>
        </p:spPr>
        <p:txBody>
          <a:bodyPr/>
          <a:lstStyle/>
          <a:p>
            <a:r>
              <a:rPr lang="ru-RU" altLang="ru-RU" sz="800" b="0" dirty="0">
                <a:solidFill>
                  <a:schemeClr val="tx1"/>
                </a:solidFill>
              </a:rPr>
              <a:t>6</a:t>
            </a:r>
          </a:p>
        </p:txBody>
      </p:sp>
      <p:sp>
        <p:nvSpPr>
          <p:cNvPr id="4" name="Скругленный прямоугольник 3"/>
          <p:cNvSpPr/>
          <p:nvPr/>
        </p:nvSpPr>
        <p:spPr>
          <a:xfrm>
            <a:off x="58633" y="390422"/>
            <a:ext cx="2641159" cy="4326507"/>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TextBox 19"/>
          <p:cNvSpPr txBox="1"/>
          <p:nvPr/>
        </p:nvSpPr>
        <p:spPr>
          <a:xfrm>
            <a:off x="-34983" y="1040606"/>
            <a:ext cx="2908905" cy="3477875"/>
          </a:xfrm>
          <a:prstGeom prst="rect">
            <a:avLst/>
          </a:prstGeom>
          <a:noFill/>
        </p:spPr>
        <p:txBody>
          <a:bodyPr wrap="square" rtlCol="0">
            <a:spAutoFit/>
          </a:bodyPr>
          <a:lstStyle/>
          <a:p>
            <a:pPr algn="ctr"/>
            <a:r>
              <a:rPr lang="ru-RU" sz="1200" b="1" dirty="0" smtClean="0">
                <a:solidFill>
                  <a:schemeClr val="accent6">
                    <a:lumMod val="50000"/>
                  </a:schemeClr>
                </a:solidFill>
                <a:latin typeface="Times New Roman" panose="02020603050405020304" pitchFamily="18" charset="0"/>
                <a:cs typeface="Times New Roman" panose="02020603050405020304" pitchFamily="18" charset="0"/>
              </a:rPr>
              <a:t>отсутствие доступа для всех лиц сведений о самих </a:t>
            </a:r>
            <a:r>
              <a:rPr lang="ru-RU" sz="1200" b="1" dirty="0">
                <a:solidFill>
                  <a:schemeClr val="accent6">
                    <a:lumMod val="50000"/>
                  </a:schemeClr>
                </a:solidFill>
                <a:latin typeface="Times New Roman" panose="02020603050405020304" pitchFamily="18" charset="0"/>
                <a:cs typeface="Times New Roman" panose="02020603050405020304" pitchFamily="18" charset="0"/>
              </a:rPr>
              <a:t>муниципальных нормативных правовых </a:t>
            </a:r>
            <a:r>
              <a:rPr lang="ru-RU" sz="1200" b="1" dirty="0" smtClean="0">
                <a:solidFill>
                  <a:schemeClr val="accent6">
                    <a:lumMod val="50000"/>
                  </a:schemeClr>
                </a:solidFill>
                <a:latin typeface="Times New Roman" panose="02020603050405020304" pitchFamily="18" charset="0"/>
                <a:cs typeface="Times New Roman" panose="02020603050405020304" pitchFamily="18" charset="0"/>
              </a:rPr>
              <a:t>актах</a:t>
            </a:r>
          </a:p>
          <a:p>
            <a:pPr algn="ctr"/>
            <a:endParaRPr lang="ru-RU" sz="1200" b="1" dirty="0">
              <a:solidFill>
                <a:schemeClr val="accent6">
                  <a:lumMod val="50000"/>
                </a:schemeClr>
              </a:solidFill>
              <a:latin typeface="Times New Roman" panose="02020603050405020304" pitchFamily="18" charset="0"/>
              <a:cs typeface="Times New Roman" panose="02020603050405020304" pitchFamily="18" charset="0"/>
            </a:endParaRPr>
          </a:p>
          <a:p>
            <a:pPr algn="ctr"/>
            <a:r>
              <a:rPr lang="ru-RU" sz="1200" b="1" dirty="0">
                <a:solidFill>
                  <a:schemeClr val="accent6">
                    <a:lumMod val="50000"/>
                  </a:schemeClr>
                </a:solidFill>
                <a:latin typeface="Times New Roman" panose="02020603050405020304" pitchFamily="18" charset="0"/>
                <a:cs typeface="Times New Roman" panose="02020603050405020304" pitchFamily="18" charset="0"/>
              </a:rPr>
              <a:t>отсутствие у граждан возможности контролировать деятельность </a:t>
            </a:r>
            <a:endParaRPr lang="ru-RU" sz="1200" b="1" dirty="0" smtClean="0">
              <a:solidFill>
                <a:schemeClr val="accent6">
                  <a:lumMod val="50000"/>
                </a:schemeClr>
              </a:solidFill>
              <a:latin typeface="Times New Roman" panose="02020603050405020304" pitchFamily="18" charset="0"/>
              <a:cs typeface="Times New Roman" panose="02020603050405020304" pitchFamily="18" charset="0"/>
            </a:endParaRPr>
          </a:p>
          <a:p>
            <a:pPr algn="ctr"/>
            <a:r>
              <a:rPr lang="ru-RU" sz="1200" b="1" dirty="0" smtClean="0">
                <a:solidFill>
                  <a:schemeClr val="accent6">
                    <a:lumMod val="50000"/>
                  </a:schemeClr>
                </a:solidFill>
                <a:latin typeface="Times New Roman" panose="02020603050405020304" pitchFamily="18" charset="0"/>
                <a:cs typeface="Times New Roman" panose="02020603050405020304" pitchFamily="18" charset="0"/>
              </a:rPr>
              <a:t>органов </a:t>
            </a:r>
            <a:r>
              <a:rPr lang="ru-RU" sz="1200" b="1" dirty="0">
                <a:solidFill>
                  <a:schemeClr val="accent6">
                    <a:lumMod val="50000"/>
                  </a:schemeClr>
                </a:solidFill>
                <a:latin typeface="Times New Roman" panose="02020603050405020304" pitchFamily="18" charset="0"/>
                <a:cs typeface="Times New Roman" panose="02020603050405020304" pitchFamily="18" charset="0"/>
              </a:rPr>
              <a:t>местного </a:t>
            </a:r>
            <a:r>
              <a:rPr lang="ru-RU" sz="1200" b="1" dirty="0" smtClean="0">
                <a:solidFill>
                  <a:schemeClr val="accent6">
                    <a:lumMod val="50000"/>
                  </a:schemeClr>
                </a:solidFill>
                <a:latin typeface="Times New Roman" panose="02020603050405020304" pitchFamily="18" charset="0"/>
                <a:cs typeface="Times New Roman" panose="02020603050405020304" pitchFamily="18" charset="0"/>
              </a:rPr>
              <a:t>самоуправления</a:t>
            </a:r>
          </a:p>
          <a:p>
            <a:pPr algn="ctr"/>
            <a:endParaRPr lang="ru-RU" sz="1200" dirty="0" smtClean="0">
              <a:solidFill>
                <a:schemeClr val="accent6">
                  <a:lumMod val="50000"/>
                </a:schemeClr>
              </a:solidFill>
              <a:latin typeface="Times New Roman" panose="02020603050405020304" pitchFamily="18" charset="0"/>
              <a:cs typeface="Times New Roman" panose="02020603050405020304" pitchFamily="18" charset="0"/>
            </a:endParaRPr>
          </a:p>
          <a:p>
            <a:pPr algn="ctr"/>
            <a:r>
              <a:rPr lang="ru-RU" sz="1200" b="1" dirty="0" smtClean="0">
                <a:solidFill>
                  <a:schemeClr val="accent6">
                    <a:lumMod val="50000"/>
                  </a:schemeClr>
                </a:solidFill>
                <a:latin typeface="Times New Roman" panose="02020603050405020304" pitchFamily="18" charset="0"/>
                <a:cs typeface="Times New Roman" panose="02020603050405020304" pitchFamily="18" charset="0"/>
              </a:rPr>
              <a:t>отсутствие </a:t>
            </a:r>
            <a:r>
              <a:rPr lang="ru-RU" sz="1200" b="1" dirty="0">
                <a:solidFill>
                  <a:schemeClr val="accent6">
                    <a:lumMod val="50000"/>
                  </a:schemeClr>
                </a:solidFill>
                <a:latin typeface="Times New Roman" panose="02020603050405020304" pitchFamily="18" charset="0"/>
                <a:cs typeface="Times New Roman" panose="02020603050405020304" pitchFamily="18" charset="0"/>
              </a:rPr>
              <a:t>учета действующих правовых </a:t>
            </a:r>
            <a:r>
              <a:rPr lang="ru-RU" sz="1200" b="1" dirty="0" smtClean="0">
                <a:solidFill>
                  <a:schemeClr val="accent6">
                    <a:lumMod val="50000"/>
                  </a:schemeClr>
                </a:solidFill>
                <a:latin typeface="Times New Roman" panose="02020603050405020304" pitchFamily="18" charset="0"/>
                <a:cs typeface="Times New Roman" panose="02020603050405020304" pitchFamily="18" charset="0"/>
              </a:rPr>
              <a:t>актов</a:t>
            </a:r>
          </a:p>
          <a:p>
            <a:pPr algn="ctr"/>
            <a:endParaRPr lang="ru-RU" sz="1200" dirty="0">
              <a:solidFill>
                <a:schemeClr val="accent6">
                  <a:lumMod val="50000"/>
                </a:schemeClr>
              </a:solidFill>
              <a:latin typeface="Times New Roman" panose="02020603050405020304" pitchFamily="18" charset="0"/>
              <a:cs typeface="Times New Roman" panose="02020603050405020304" pitchFamily="18" charset="0"/>
            </a:endParaRPr>
          </a:p>
          <a:p>
            <a:pPr algn="ctr"/>
            <a:r>
              <a:rPr lang="ru-RU" sz="1200" b="1" dirty="0">
                <a:solidFill>
                  <a:schemeClr val="accent6">
                    <a:lumMod val="50000"/>
                  </a:schemeClr>
                </a:solidFill>
                <a:latin typeface="Times New Roman" panose="02020603050405020304" pitchFamily="18" charset="0"/>
                <a:cs typeface="Times New Roman" panose="02020603050405020304" pitchFamily="18" charset="0"/>
              </a:rPr>
              <a:t>наличие в действующих муниципальных нормативных правовых актах противоречий </a:t>
            </a:r>
            <a:r>
              <a:rPr lang="ru-RU" sz="1200" b="1" dirty="0" smtClean="0">
                <a:solidFill>
                  <a:schemeClr val="accent6">
                    <a:lumMod val="50000"/>
                  </a:schemeClr>
                </a:solidFill>
                <a:latin typeface="Times New Roman" panose="02020603050405020304" pitchFamily="18" charset="0"/>
                <a:cs typeface="Times New Roman" panose="02020603050405020304" pitchFamily="18" charset="0"/>
              </a:rPr>
              <a:t>действующему законодательству</a:t>
            </a:r>
          </a:p>
          <a:p>
            <a:pPr algn="ctr"/>
            <a:endParaRPr lang="ru-RU" sz="1200" dirty="0">
              <a:solidFill>
                <a:schemeClr val="accent6">
                  <a:lumMod val="50000"/>
                </a:schemeClr>
              </a:solidFill>
              <a:latin typeface="Times New Roman" panose="02020603050405020304" pitchFamily="18" charset="0"/>
              <a:cs typeface="Times New Roman" panose="02020603050405020304" pitchFamily="18" charset="0"/>
            </a:endParaRPr>
          </a:p>
          <a:p>
            <a:pPr algn="ctr"/>
            <a:endParaRPr lang="ru-RU" sz="1400" dirty="0">
              <a:solidFill>
                <a:schemeClr val="bg2">
                  <a:lumMod val="25000"/>
                </a:schemeClr>
              </a:solidFill>
              <a:latin typeface="Times New Roman" panose="02020603050405020304" pitchFamily="18" charset="0"/>
              <a:cs typeface="Times New Roman" panose="02020603050405020304" pitchFamily="18" charset="0"/>
            </a:endParaRPr>
          </a:p>
          <a:p>
            <a:pPr algn="ctr"/>
            <a:endParaRPr lang="ru-RU" sz="1400" dirty="0">
              <a:solidFill>
                <a:schemeClr val="bg2">
                  <a:lumMod val="25000"/>
                </a:schemeClr>
              </a:solidFill>
              <a:latin typeface="Times New Roman" panose="02020603050405020304" pitchFamily="18" charset="0"/>
              <a:cs typeface="Times New Roman" panose="02020603050405020304" pitchFamily="18" charset="0"/>
            </a:endParaRPr>
          </a:p>
        </p:txBody>
      </p:sp>
      <p:cxnSp>
        <p:nvCxnSpPr>
          <p:cNvPr id="7" name="Прямая со стрелкой 6"/>
          <p:cNvCxnSpPr/>
          <p:nvPr/>
        </p:nvCxnSpPr>
        <p:spPr>
          <a:xfrm>
            <a:off x="4716016" y="2355726"/>
            <a:ext cx="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Стрелка вправо 8"/>
          <p:cNvSpPr/>
          <p:nvPr/>
        </p:nvSpPr>
        <p:spPr>
          <a:xfrm>
            <a:off x="2769833" y="277000"/>
            <a:ext cx="3763462" cy="2521520"/>
          </a:xfrm>
          <a:prstGeom prst="rightArrow">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TextBox 10"/>
          <p:cNvSpPr txBox="1"/>
          <p:nvPr/>
        </p:nvSpPr>
        <p:spPr>
          <a:xfrm>
            <a:off x="2769833" y="1152891"/>
            <a:ext cx="3652058" cy="830997"/>
          </a:xfrm>
          <a:prstGeom prst="rect">
            <a:avLst/>
          </a:prstGeom>
          <a:noFill/>
        </p:spPr>
        <p:txBody>
          <a:bodyPr wrap="square" rtlCol="0">
            <a:spAutoFit/>
          </a:bodyPr>
          <a:lstStyle/>
          <a:p>
            <a:r>
              <a:rPr lang="ru-RU" sz="1200" dirty="0">
                <a:solidFill>
                  <a:schemeClr val="accent4">
                    <a:lumMod val="50000"/>
                  </a:schemeClr>
                </a:solidFill>
                <a:latin typeface="Times New Roman" panose="02020603050405020304" pitchFamily="18" charset="0"/>
                <a:cs typeface="Times New Roman" panose="02020603050405020304" pitchFamily="18" charset="0"/>
              </a:rPr>
              <a:t>принят Федеральный закон от 09.02.2009 </a:t>
            </a:r>
            <a:r>
              <a:rPr lang="ru-RU" sz="1200" dirty="0" smtClean="0">
                <a:solidFill>
                  <a:schemeClr val="accent4">
                    <a:lumMod val="50000"/>
                  </a:schemeClr>
                </a:solidFill>
                <a:latin typeface="Times New Roman" panose="02020603050405020304" pitchFamily="18" charset="0"/>
                <a:cs typeface="Times New Roman" panose="02020603050405020304" pitchFamily="18" charset="0"/>
              </a:rPr>
              <a:t>№8-ФЗ </a:t>
            </a:r>
            <a:r>
              <a:rPr lang="ru-RU" sz="1200" dirty="0">
                <a:solidFill>
                  <a:schemeClr val="accent4">
                    <a:lumMod val="50000"/>
                  </a:schemeClr>
                </a:solidFill>
                <a:latin typeface="Times New Roman" panose="02020603050405020304" pitchFamily="18" charset="0"/>
                <a:cs typeface="Times New Roman" panose="02020603050405020304" pitchFamily="18" charset="0"/>
              </a:rPr>
              <a:t>«Об обеспечении доступа к информации о деятельности государственных органов и органов местного самоуправления»</a:t>
            </a:r>
          </a:p>
        </p:txBody>
      </p:sp>
      <p:sp>
        <p:nvSpPr>
          <p:cNvPr id="14" name="Стрелка вправо 13"/>
          <p:cNvSpPr/>
          <p:nvPr/>
        </p:nvSpPr>
        <p:spPr>
          <a:xfrm>
            <a:off x="2776568" y="2499742"/>
            <a:ext cx="3749992" cy="2427734"/>
          </a:xfrm>
          <a:prstGeom prst="rightArrow">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TextBox 15"/>
          <p:cNvSpPr txBox="1"/>
          <p:nvPr/>
        </p:nvSpPr>
        <p:spPr>
          <a:xfrm>
            <a:off x="2769833" y="3243474"/>
            <a:ext cx="3436890" cy="1015663"/>
          </a:xfrm>
          <a:prstGeom prst="rect">
            <a:avLst/>
          </a:prstGeom>
          <a:noFill/>
        </p:spPr>
        <p:txBody>
          <a:bodyPr wrap="square" rtlCol="0">
            <a:spAutoFit/>
          </a:bodyPr>
          <a:lstStyle/>
          <a:p>
            <a:r>
              <a:rPr lang="ru-RU" sz="1200" dirty="0" smtClean="0">
                <a:solidFill>
                  <a:schemeClr val="accent4">
                    <a:lumMod val="50000"/>
                  </a:schemeClr>
                </a:solidFill>
                <a:latin typeface="Times New Roman" panose="02020603050405020304" pitchFamily="18" charset="0"/>
                <a:cs typeface="Times New Roman" panose="02020603050405020304" pitchFamily="18" charset="0"/>
              </a:rPr>
              <a:t>В 2008 году организована </a:t>
            </a:r>
            <a:r>
              <a:rPr lang="ru-RU" sz="1200" dirty="0">
                <a:solidFill>
                  <a:schemeClr val="accent4">
                    <a:lumMod val="50000"/>
                  </a:schemeClr>
                </a:solidFill>
                <a:latin typeface="Times New Roman" panose="02020603050405020304" pitchFamily="18" charset="0"/>
                <a:cs typeface="Times New Roman" panose="02020603050405020304" pitchFamily="18" charset="0"/>
              </a:rPr>
              <a:t>деятельность по ведению федерального регистра муниципальных нормативных правовых актов, состоящего из регистров муниципальных нормативных правовых актов субъектов Российской Федерации</a:t>
            </a:r>
          </a:p>
        </p:txBody>
      </p:sp>
      <p:sp>
        <p:nvSpPr>
          <p:cNvPr id="18" name="Скругленный прямоугольник 17"/>
          <p:cNvSpPr/>
          <p:nvPr/>
        </p:nvSpPr>
        <p:spPr>
          <a:xfrm>
            <a:off x="6597747" y="390422"/>
            <a:ext cx="2510757" cy="43265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TextBox 18"/>
          <p:cNvSpPr txBox="1"/>
          <p:nvPr/>
        </p:nvSpPr>
        <p:spPr>
          <a:xfrm>
            <a:off x="6677118" y="483518"/>
            <a:ext cx="2448272" cy="3785652"/>
          </a:xfrm>
          <a:prstGeom prst="rect">
            <a:avLst/>
          </a:prstGeom>
          <a:noFill/>
        </p:spPr>
        <p:txBody>
          <a:bodyPr wrap="square" rtlCol="0">
            <a:spAutoFit/>
          </a:bodyPr>
          <a:lstStyle/>
          <a:p>
            <a:pPr algn="ctr"/>
            <a:r>
              <a:rPr lang="ru-RU" sz="1200" dirty="0" smtClean="0">
                <a:solidFill>
                  <a:schemeClr val="accent4">
                    <a:lumMod val="50000"/>
                  </a:schemeClr>
                </a:solidFill>
                <a:latin typeface="Times New Roman" panose="02020603050405020304" pitchFamily="18" charset="0"/>
                <a:cs typeface="Times New Roman" panose="02020603050405020304" pitchFamily="18" charset="0"/>
              </a:rPr>
              <a:t>обеспечен доступ к </a:t>
            </a:r>
            <a:r>
              <a:rPr lang="ru-RU" sz="1200" dirty="0">
                <a:solidFill>
                  <a:schemeClr val="accent4">
                    <a:lumMod val="50000"/>
                  </a:schemeClr>
                </a:solidFill>
                <a:latin typeface="Times New Roman" panose="02020603050405020304" pitchFamily="18" charset="0"/>
                <a:cs typeface="Times New Roman" panose="02020603050405020304" pitchFamily="18" charset="0"/>
              </a:rPr>
              <a:t>информации о деятельности органов местного самоуправления в том числе, </a:t>
            </a:r>
            <a:r>
              <a:rPr lang="ru-RU" sz="1200" dirty="0" smtClean="0">
                <a:solidFill>
                  <a:schemeClr val="accent4">
                    <a:lumMod val="50000"/>
                  </a:schemeClr>
                </a:solidFill>
                <a:latin typeface="Times New Roman" panose="02020603050405020304" pitchFamily="18" charset="0"/>
                <a:cs typeface="Times New Roman" panose="02020603050405020304" pitchFamily="18" charset="0"/>
              </a:rPr>
              <a:t>к муниципальным нормативным правовым актам</a:t>
            </a:r>
          </a:p>
          <a:p>
            <a:pPr algn="ctr"/>
            <a:endParaRPr lang="ru-RU" sz="1200" dirty="0">
              <a:solidFill>
                <a:schemeClr val="accent4">
                  <a:lumMod val="50000"/>
                </a:schemeClr>
              </a:solidFill>
              <a:latin typeface="Times New Roman" panose="02020603050405020304" pitchFamily="18" charset="0"/>
              <a:cs typeface="Times New Roman" panose="02020603050405020304" pitchFamily="18" charset="0"/>
            </a:endParaRPr>
          </a:p>
          <a:p>
            <a:pPr algn="ctr"/>
            <a:r>
              <a:rPr lang="ru-RU" sz="1200" dirty="0">
                <a:solidFill>
                  <a:schemeClr val="accent4">
                    <a:lumMod val="50000"/>
                  </a:schemeClr>
                </a:solidFill>
                <a:latin typeface="Times New Roman" panose="02020603050405020304" pitchFamily="18" charset="0"/>
                <a:cs typeface="Times New Roman" panose="02020603050405020304" pitchFamily="18" charset="0"/>
              </a:rPr>
              <a:t>в</a:t>
            </a:r>
            <a:r>
              <a:rPr lang="ru-RU" sz="1200" dirty="0" smtClean="0">
                <a:solidFill>
                  <a:schemeClr val="accent4">
                    <a:lumMod val="50000"/>
                  </a:schemeClr>
                </a:solidFill>
                <a:latin typeface="Times New Roman" panose="02020603050405020304" pitchFamily="18" charset="0"/>
                <a:cs typeface="Times New Roman" panose="02020603050405020304" pitchFamily="18" charset="0"/>
              </a:rPr>
              <a:t>едется учет </a:t>
            </a:r>
            <a:r>
              <a:rPr lang="ru-RU" sz="1200" dirty="0">
                <a:solidFill>
                  <a:schemeClr val="accent4">
                    <a:lumMod val="50000"/>
                  </a:schemeClr>
                </a:solidFill>
                <a:latin typeface="Times New Roman" panose="02020603050405020304" pitchFamily="18" charset="0"/>
                <a:cs typeface="Times New Roman" panose="02020603050405020304" pitchFamily="18" charset="0"/>
              </a:rPr>
              <a:t>и </a:t>
            </a:r>
            <a:r>
              <a:rPr lang="ru-RU" sz="1200" dirty="0" smtClean="0">
                <a:solidFill>
                  <a:schemeClr val="accent4">
                    <a:lumMod val="50000"/>
                  </a:schemeClr>
                </a:solidFill>
                <a:latin typeface="Times New Roman" panose="02020603050405020304" pitchFamily="18" charset="0"/>
                <a:cs typeface="Times New Roman" panose="02020603050405020304" pitchFamily="18" charset="0"/>
              </a:rPr>
              <a:t>систематизация </a:t>
            </a:r>
            <a:r>
              <a:rPr lang="ru-RU" sz="1200" dirty="0">
                <a:solidFill>
                  <a:schemeClr val="accent4">
                    <a:lumMod val="50000"/>
                  </a:schemeClr>
                </a:solidFill>
                <a:latin typeface="Times New Roman" panose="02020603050405020304" pitchFamily="18" charset="0"/>
                <a:cs typeface="Times New Roman" panose="02020603050405020304" pitchFamily="18" charset="0"/>
              </a:rPr>
              <a:t>муниципальных нормативных правовых актов, </a:t>
            </a:r>
            <a:r>
              <a:rPr lang="ru-RU" sz="1200" dirty="0" smtClean="0">
                <a:solidFill>
                  <a:schemeClr val="accent4">
                    <a:lumMod val="50000"/>
                  </a:schemeClr>
                </a:solidFill>
                <a:latin typeface="Times New Roman" panose="02020603050405020304" pitchFamily="18" charset="0"/>
                <a:cs typeface="Times New Roman" panose="02020603050405020304" pitchFamily="18" charset="0"/>
              </a:rPr>
              <a:t>реализуется конституционное право </a:t>
            </a:r>
            <a:r>
              <a:rPr lang="ru-RU" sz="1200" dirty="0">
                <a:solidFill>
                  <a:schemeClr val="accent4">
                    <a:lumMod val="50000"/>
                  </a:schemeClr>
                </a:solidFill>
                <a:latin typeface="Times New Roman" panose="02020603050405020304" pitchFamily="18" charset="0"/>
                <a:cs typeface="Times New Roman" panose="02020603050405020304" pitchFamily="18" charset="0"/>
              </a:rPr>
              <a:t>граждан на получение достоверной информации и </a:t>
            </a:r>
            <a:r>
              <a:rPr lang="ru-RU" sz="1200" dirty="0" smtClean="0">
                <a:solidFill>
                  <a:schemeClr val="accent4">
                    <a:lumMod val="50000"/>
                  </a:schemeClr>
                </a:solidFill>
                <a:latin typeface="Times New Roman" panose="02020603050405020304" pitchFamily="18" charset="0"/>
                <a:cs typeface="Times New Roman" panose="02020603050405020304" pitchFamily="18" charset="0"/>
              </a:rPr>
              <a:t>созданы условия </a:t>
            </a:r>
            <a:r>
              <a:rPr lang="ru-RU" sz="1200" dirty="0">
                <a:solidFill>
                  <a:schemeClr val="accent4">
                    <a:lumMod val="50000"/>
                  </a:schemeClr>
                </a:solidFill>
                <a:latin typeface="Times New Roman" panose="02020603050405020304" pitchFamily="18" charset="0"/>
                <a:cs typeface="Times New Roman" panose="02020603050405020304" pitchFamily="18" charset="0"/>
              </a:rPr>
              <a:t>для получения информации о муниципальных нормативных правовых </a:t>
            </a:r>
            <a:r>
              <a:rPr lang="ru-RU" sz="1200" dirty="0" smtClean="0">
                <a:solidFill>
                  <a:schemeClr val="accent4">
                    <a:lumMod val="50000"/>
                  </a:schemeClr>
                </a:solidFill>
                <a:latin typeface="Times New Roman" panose="02020603050405020304" pitchFamily="18" charset="0"/>
                <a:cs typeface="Times New Roman" panose="02020603050405020304" pitchFamily="18" charset="0"/>
              </a:rPr>
              <a:t>актах</a:t>
            </a:r>
          </a:p>
          <a:p>
            <a:pPr algn="ctr"/>
            <a:endParaRPr lang="ru-RU" sz="1200" dirty="0">
              <a:solidFill>
                <a:schemeClr val="accent4">
                  <a:lumMod val="50000"/>
                </a:schemeClr>
              </a:solidFill>
              <a:latin typeface="Times New Roman" panose="02020603050405020304" pitchFamily="18" charset="0"/>
              <a:cs typeface="Times New Roman" panose="02020603050405020304" pitchFamily="18" charset="0"/>
            </a:endParaRPr>
          </a:p>
          <a:p>
            <a:pPr algn="ctr"/>
            <a:r>
              <a:rPr lang="ru-RU" sz="1200" dirty="0">
                <a:solidFill>
                  <a:schemeClr val="accent4">
                    <a:lumMod val="50000"/>
                  </a:schemeClr>
                </a:solidFill>
                <a:latin typeface="Times New Roman" panose="02020603050405020304" pitchFamily="18" charset="0"/>
                <a:cs typeface="Times New Roman" panose="02020603050405020304" pitchFamily="18" charset="0"/>
              </a:rPr>
              <a:t>о</a:t>
            </a:r>
            <a:r>
              <a:rPr lang="ru-RU" sz="1200" dirty="0" smtClean="0">
                <a:solidFill>
                  <a:schemeClr val="accent4">
                    <a:lumMod val="50000"/>
                  </a:schemeClr>
                </a:solidFill>
                <a:latin typeface="Times New Roman" panose="02020603050405020304" pitchFamily="18" charset="0"/>
                <a:cs typeface="Times New Roman" panose="02020603050405020304" pitchFamily="18" charset="0"/>
              </a:rPr>
              <a:t>существляется обеспечение </a:t>
            </a:r>
            <a:r>
              <a:rPr lang="ru-RU" sz="1200" dirty="0">
                <a:solidFill>
                  <a:schemeClr val="accent4">
                    <a:lumMod val="50000"/>
                  </a:schemeClr>
                </a:solidFill>
                <a:latin typeface="Times New Roman" panose="02020603050405020304" pitchFamily="18" charset="0"/>
                <a:cs typeface="Times New Roman" panose="02020603050405020304" pitchFamily="18" charset="0"/>
              </a:rPr>
              <a:t>верховенства Конституции Российской Федерации и федеральных законов</a:t>
            </a:r>
          </a:p>
        </p:txBody>
      </p:sp>
    </p:spTree>
    <p:extLst>
      <p:ext uri="{BB962C8B-B14F-4D97-AF65-F5344CB8AC3E}">
        <p14:creationId xmlns:p14="http://schemas.microsoft.com/office/powerpoint/2010/main" val="3397865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1570" y="0"/>
            <a:ext cx="7560840" cy="276999"/>
          </a:xfrm>
          <a:prstGeom prst="rect">
            <a:avLst/>
          </a:prstGeom>
          <a:noFill/>
        </p:spPr>
        <p:txBody>
          <a:bodyPr wrap="square" rtlCol="0">
            <a:spAutoFit/>
          </a:bodyPr>
          <a:lstStyle/>
          <a:p>
            <a:pPr algn="ctr"/>
            <a:r>
              <a:rPr lang="ru-RU" sz="1200" b="1" dirty="0" smtClean="0">
                <a:solidFill>
                  <a:schemeClr val="bg2">
                    <a:lumMod val="25000"/>
                  </a:schemeClr>
                </a:solidFill>
                <a:latin typeface="Times New Roman" panose="02020603050405020304" pitchFamily="18" charset="0"/>
                <a:cs typeface="Times New Roman" panose="02020603050405020304" pitchFamily="18" charset="0"/>
              </a:rPr>
              <a:t>Этапы ведения регистра</a:t>
            </a:r>
            <a:endParaRPr lang="ru-RU" sz="1200" b="1" dirty="0">
              <a:solidFill>
                <a:schemeClr val="bg2">
                  <a:lumMod val="25000"/>
                </a:schemeClr>
              </a:solidFill>
              <a:latin typeface="Times New Roman" panose="02020603050405020304" pitchFamily="18" charset="0"/>
              <a:cs typeface="Times New Roman" panose="02020603050405020304" pitchFamily="18" charset="0"/>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13194" y="51470"/>
            <a:ext cx="396875"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Номер слайда 1"/>
          <p:cNvSpPr>
            <a:spLocks noGrp="1"/>
          </p:cNvSpPr>
          <p:nvPr>
            <p:ph type="sldNum" sz="quarter" idx="12"/>
          </p:nvPr>
        </p:nvSpPr>
        <p:spPr>
          <a:xfrm>
            <a:off x="19416" y="29724"/>
            <a:ext cx="304112" cy="273844"/>
          </a:xfrm>
        </p:spPr>
        <p:txBody>
          <a:bodyPr/>
          <a:lstStyle/>
          <a:p>
            <a:r>
              <a:rPr lang="ru-RU" altLang="ru-RU" sz="800" b="0" dirty="0">
                <a:solidFill>
                  <a:schemeClr val="tx1"/>
                </a:solidFill>
              </a:rPr>
              <a:t>7</a:t>
            </a:r>
          </a:p>
        </p:txBody>
      </p:sp>
      <p:cxnSp>
        <p:nvCxnSpPr>
          <p:cNvPr id="7" name="Прямая со стрелкой 6"/>
          <p:cNvCxnSpPr/>
          <p:nvPr/>
        </p:nvCxnSpPr>
        <p:spPr>
          <a:xfrm>
            <a:off x="4716016" y="2355726"/>
            <a:ext cx="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55950" y="987574"/>
            <a:ext cx="8454119" cy="3185487"/>
          </a:xfrm>
          <a:prstGeom prst="rect">
            <a:avLst/>
          </a:prstGeom>
          <a:noFill/>
        </p:spPr>
        <p:txBody>
          <a:bodyPr wrap="square" rtlCol="0">
            <a:spAutoFit/>
          </a:bodyPr>
          <a:lstStyle/>
          <a:p>
            <a:r>
              <a:rPr lang="ru-RU" sz="2400" dirty="0" smtClean="0">
                <a:solidFill>
                  <a:schemeClr val="bg2">
                    <a:lumMod val="25000"/>
                  </a:schemeClr>
                </a:solidFill>
                <a:latin typeface="Times New Roman" panose="02020603050405020304" pitchFamily="18" charset="0"/>
                <a:cs typeface="Times New Roman" panose="02020603050405020304" pitchFamily="18" charset="0"/>
              </a:rPr>
              <a:t>1.Сбор </a:t>
            </a:r>
            <a:r>
              <a:rPr lang="ru-RU" sz="2400" dirty="0">
                <a:solidFill>
                  <a:schemeClr val="bg2">
                    <a:lumMod val="25000"/>
                  </a:schemeClr>
                </a:solidFill>
                <a:latin typeface="Times New Roman" panose="02020603050405020304" pitchFamily="18" charset="0"/>
                <a:cs typeface="Times New Roman" panose="02020603050405020304" pitchFamily="18" charset="0"/>
              </a:rPr>
              <a:t>информации, необходимой для введения регистра </a:t>
            </a:r>
          </a:p>
          <a:p>
            <a:endParaRPr lang="ru-RU" sz="2400" dirty="0">
              <a:solidFill>
                <a:schemeClr val="bg2">
                  <a:lumMod val="25000"/>
                </a:schemeClr>
              </a:solidFill>
              <a:latin typeface="Times New Roman" panose="02020603050405020304" pitchFamily="18" charset="0"/>
              <a:cs typeface="Times New Roman" panose="02020603050405020304" pitchFamily="18" charset="0"/>
            </a:endParaRPr>
          </a:p>
          <a:p>
            <a:r>
              <a:rPr lang="ru-RU" sz="2400" dirty="0" smtClean="0">
                <a:solidFill>
                  <a:schemeClr val="bg2">
                    <a:lumMod val="25000"/>
                  </a:schemeClr>
                </a:solidFill>
                <a:latin typeface="Times New Roman" panose="02020603050405020304" pitchFamily="18" charset="0"/>
                <a:cs typeface="Times New Roman" panose="02020603050405020304" pitchFamily="18" charset="0"/>
              </a:rPr>
              <a:t>2.Юридическая </a:t>
            </a:r>
            <a:r>
              <a:rPr lang="ru-RU" sz="2400" dirty="0">
                <a:solidFill>
                  <a:schemeClr val="bg2">
                    <a:lumMod val="25000"/>
                  </a:schemeClr>
                </a:solidFill>
                <a:latin typeface="Times New Roman" panose="02020603050405020304" pitchFamily="18" charset="0"/>
                <a:cs typeface="Times New Roman" panose="02020603050405020304" pitchFamily="18" charset="0"/>
              </a:rPr>
              <a:t>обработка МНПА и присвоение им номеров регистрации</a:t>
            </a:r>
          </a:p>
          <a:p>
            <a:endParaRPr lang="ru-RU" sz="2400" dirty="0">
              <a:solidFill>
                <a:schemeClr val="bg2">
                  <a:lumMod val="25000"/>
                </a:schemeClr>
              </a:solidFill>
              <a:latin typeface="Times New Roman" panose="02020603050405020304" pitchFamily="18" charset="0"/>
              <a:cs typeface="Times New Roman" panose="02020603050405020304" pitchFamily="18" charset="0"/>
            </a:endParaRPr>
          </a:p>
          <a:p>
            <a:r>
              <a:rPr lang="ru-RU" sz="2400" dirty="0">
                <a:solidFill>
                  <a:schemeClr val="bg2">
                    <a:lumMod val="25000"/>
                  </a:schemeClr>
                </a:solidFill>
                <a:latin typeface="Times New Roman" panose="02020603050405020304" pitchFamily="18" charset="0"/>
                <a:cs typeface="Times New Roman" panose="02020603050405020304" pitchFamily="18" charset="0"/>
              </a:rPr>
              <a:t>3. </a:t>
            </a:r>
            <a:r>
              <a:rPr lang="ru-RU" sz="2400" dirty="0" smtClean="0">
                <a:solidFill>
                  <a:schemeClr val="bg2">
                    <a:lumMod val="25000"/>
                  </a:schemeClr>
                </a:solidFill>
                <a:latin typeface="Times New Roman" panose="02020603050405020304" pitchFamily="18" charset="0"/>
                <a:cs typeface="Times New Roman" panose="02020603050405020304" pitchFamily="18" charset="0"/>
              </a:rPr>
              <a:t>Проведение </a:t>
            </a:r>
            <a:r>
              <a:rPr lang="ru-RU" sz="2400" dirty="0">
                <a:solidFill>
                  <a:schemeClr val="bg2">
                    <a:lumMod val="25000"/>
                  </a:schemeClr>
                </a:solidFill>
                <a:latin typeface="Times New Roman" panose="02020603050405020304" pitchFamily="18" charset="0"/>
                <a:cs typeface="Times New Roman" panose="02020603050405020304" pitchFamily="18" charset="0"/>
              </a:rPr>
              <a:t>правовой экспертизы поступивших МНПА, целью которой является повышение качества принимаемых органами местного самоуправления нормативных актов </a:t>
            </a:r>
          </a:p>
          <a:p>
            <a:endParaRPr lang="ru-RU" sz="900" dirty="0">
              <a:solidFill>
                <a:schemeClr val="bg2">
                  <a:lumMod val="2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54849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7"/>
          <p:cNvSpPr>
            <a:spLocks/>
          </p:cNvSpPr>
          <p:nvPr/>
        </p:nvSpPr>
        <p:spPr bwMode="auto">
          <a:xfrm>
            <a:off x="539552" y="843561"/>
            <a:ext cx="7772400" cy="1224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ctr" defTabSz="914400" eaLnBrk="0" fontAlgn="auto" latinLnBrk="0" hangingPunct="0">
              <a:lnSpc>
                <a:spcPct val="100000"/>
              </a:lnSpc>
              <a:spcBef>
                <a:spcPts val="0"/>
              </a:spcBef>
              <a:spcAft>
                <a:spcPts val="0"/>
              </a:spcAft>
              <a:buClrTx/>
              <a:buSzTx/>
              <a:buFontTx/>
              <a:buNone/>
              <a:tabLst/>
              <a:defRPr/>
            </a:pPr>
            <a:endParaRPr kumimoji="0" lang="ru-RU" altLang="ru-RU" sz="4000" b="1" i="0" u="none" strike="noStrike" kern="0" cap="none" spc="0" normalizeH="0" baseline="0" noProof="0" dirty="0" smtClean="0">
              <a:ln>
                <a:noFill/>
              </a:ln>
              <a:solidFill>
                <a:prstClr val="black"/>
              </a:solidFill>
              <a:effectLst/>
              <a:uLnTx/>
              <a:uFillTx/>
              <a:latin typeface="Arial" charset="0"/>
              <a:cs typeface="Arial" charset="0"/>
            </a:endParaRPr>
          </a:p>
          <a:p>
            <a:pPr marL="0" marR="0" lvl="0" indent="0" algn="ctr" defTabSz="914400" eaLnBrk="0" fontAlgn="auto" latinLnBrk="0" hangingPunct="0">
              <a:lnSpc>
                <a:spcPct val="100000"/>
              </a:lnSpc>
              <a:spcBef>
                <a:spcPts val="0"/>
              </a:spcBef>
              <a:spcAft>
                <a:spcPts val="0"/>
              </a:spcAft>
              <a:buClrTx/>
              <a:buSzTx/>
              <a:buFontTx/>
              <a:buNone/>
              <a:tabLst/>
              <a:defRPr/>
            </a:pPr>
            <a:endParaRPr kumimoji="0" lang="ru-RU" altLang="ru-RU" sz="3200" b="1" i="0" u="none" strike="noStrike" kern="0" cap="none" spc="0" normalizeH="0" baseline="0" noProof="0" dirty="0" smtClean="0">
              <a:ln>
                <a:noFill/>
              </a:ln>
              <a:solidFill>
                <a:prstClr val="black"/>
              </a:solidFill>
              <a:effectLst/>
              <a:uLnTx/>
              <a:uFillTx/>
              <a:latin typeface="Arial" charset="0"/>
              <a:cs typeface="Arial" charset="0"/>
            </a:endParaRPr>
          </a:p>
        </p:txBody>
      </p:sp>
      <p:sp>
        <p:nvSpPr>
          <p:cNvPr id="2" name="Прямоугольник 1"/>
          <p:cNvSpPr/>
          <p:nvPr/>
        </p:nvSpPr>
        <p:spPr>
          <a:xfrm>
            <a:off x="1619672" y="2142918"/>
            <a:ext cx="6692280" cy="481542"/>
          </a:xfrm>
          <a:prstGeom prst="rect">
            <a:avLst/>
          </a:prstGeom>
          <a:noFill/>
        </p:spPr>
        <p:txBody>
          <a:bodyPr wrap="square">
            <a:spAutoFit/>
          </a:bodyPr>
          <a:lstStyle/>
          <a:p>
            <a:pPr>
              <a:lnSpc>
                <a:spcPct val="115000"/>
              </a:lnSpc>
              <a:spcAft>
                <a:spcPts val="1000"/>
              </a:spcAft>
            </a:pPr>
            <a:endParaRPr lang="ru-RU" sz="2400" dirty="0">
              <a:effectLst/>
              <a:latin typeface="+mn-lt"/>
              <a:ea typeface="Calibri"/>
              <a:cs typeface="Times New Roman"/>
            </a:endParaRPr>
          </a:p>
        </p:txBody>
      </p:sp>
      <p:graphicFrame>
        <p:nvGraphicFramePr>
          <p:cNvPr id="3" name="Диаграмма 2"/>
          <p:cNvGraphicFramePr/>
          <p:nvPr>
            <p:extLst>
              <p:ext uri="{D42A27DB-BD31-4B8C-83A1-F6EECF244321}">
                <p14:modId xmlns:p14="http://schemas.microsoft.com/office/powerpoint/2010/main" val="3565149775"/>
              </p:ext>
            </p:extLst>
          </p:nvPr>
        </p:nvGraphicFramePr>
        <p:xfrm>
          <a:off x="107504" y="347742"/>
          <a:ext cx="9001000" cy="4672280"/>
        </p:xfrm>
        <a:graphic>
          <a:graphicData uri="http://schemas.openxmlformats.org/drawingml/2006/chart">
            <c:chart xmlns:c="http://schemas.openxmlformats.org/drawingml/2006/chart" xmlns:r="http://schemas.openxmlformats.org/officeDocument/2006/relationships" r:id="rId2"/>
          </a:graphicData>
        </a:graphic>
      </p:graphicFrame>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60432" y="170736"/>
            <a:ext cx="396875"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899592" y="0"/>
            <a:ext cx="7344816" cy="461665"/>
          </a:xfrm>
          <a:prstGeom prst="rect">
            <a:avLst/>
          </a:prstGeom>
          <a:noFill/>
        </p:spPr>
        <p:txBody>
          <a:bodyPr wrap="square" rtlCol="0">
            <a:spAutoFit/>
          </a:bodyPr>
          <a:lstStyle/>
          <a:p>
            <a:pPr algn="ctr"/>
            <a:r>
              <a:rPr lang="ru-RU" sz="1200" b="1" dirty="0" smtClean="0">
                <a:solidFill>
                  <a:schemeClr val="bg2">
                    <a:lumMod val="25000"/>
                  </a:schemeClr>
                </a:solidFill>
                <a:latin typeface="Times New Roman" panose="02020603050405020304" pitchFamily="18" charset="0"/>
                <a:cs typeface="Times New Roman" panose="02020603050405020304" pitchFamily="18" charset="0"/>
              </a:rPr>
              <a:t>Количество выявленных в ходе проведения правовой экспертизы нарушений требований юридико-технического оформления МНПА в 2014 – 2019 годах</a:t>
            </a:r>
            <a:endParaRPr lang="ru-RU" sz="1200" b="1" dirty="0">
              <a:solidFill>
                <a:schemeClr val="bg2">
                  <a:lumMod val="25000"/>
                </a:schemeClr>
              </a:solidFill>
              <a:latin typeface="Times New Roman" panose="02020603050405020304" pitchFamily="18" charset="0"/>
              <a:cs typeface="Times New Roman" panose="02020603050405020304" pitchFamily="18" charset="0"/>
            </a:endParaRPr>
          </a:p>
        </p:txBody>
      </p:sp>
      <p:sp>
        <p:nvSpPr>
          <p:cNvPr id="5" name="Номер слайда 4"/>
          <p:cNvSpPr>
            <a:spLocks noGrp="1"/>
          </p:cNvSpPr>
          <p:nvPr>
            <p:ph type="sldNum" sz="quarter" idx="12"/>
          </p:nvPr>
        </p:nvSpPr>
        <p:spPr>
          <a:xfrm>
            <a:off x="20376" y="0"/>
            <a:ext cx="303152" cy="273844"/>
          </a:xfrm>
        </p:spPr>
        <p:txBody>
          <a:bodyPr/>
          <a:lstStyle/>
          <a:p>
            <a:r>
              <a:rPr lang="ru-RU" altLang="ru-RU" sz="800" b="0" dirty="0" smtClean="0">
                <a:solidFill>
                  <a:schemeClr val="tx1"/>
                </a:solidFill>
              </a:rPr>
              <a:t>8</a:t>
            </a:r>
            <a:endParaRPr lang="ru-RU" altLang="ru-RU" sz="800" b="0" dirty="0">
              <a:solidFill>
                <a:schemeClr val="tx1"/>
              </a:solidFill>
            </a:endParaRPr>
          </a:p>
        </p:txBody>
      </p:sp>
    </p:spTree>
    <p:extLst>
      <p:ext uri="{BB962C8B-B14F-4D97-AF65-F5344CB8AC3E}">
        <p14:creationId xmlns:p14="http://schemas.microsoft.com/office/powerpoint/2010/main" val="32183885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1570" y="0"/>
            <a:ext cx="7560840" cy="276999"/>
          </a:xfrm>
          <a:prstGeom prst="rect">
            <a:avLst/>
          </a:prstGeom>
          <a:noFill/>
        </p:spPr>
        <p:txBody>
          <a:bodyPr wrap="square" rtlCol="0">
            <a:spAutoFit/>
          </a:bodyPr>
          <a:lstStyle/>
          <a:p>
            <a:pPr algn="ctr"/>
            <a:r>
              <a:rPr lang="ru-RU" sz="1200" b="1" dirty="0">
                <a:solidFill>
                  <a:schemeClr val="bg2">
                    <a:lumMod val="25000"/>
                  </a:schemeClr>
                </a:solidFill>
                <a:latin typeface="Times New Roman" panose="02020603050405020304" pitchFamily="18" charset="0"/>
                <a:cs typeface="Times New Roman" panose="02020603050405020304" pitchFamily="18" charset="0"/>
              </a:rPr>
              <a:t>Структура муниципального правового акта</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13194" y="51470"/>
            <a:ext cx="396875"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Номер слайда 1"/>
          <p:cNvSpPr>
            <a:spLocks noGrp="1"/>
          </p:cNvSpPr>
          <p:nvPr>
            <p:ph type="sldNum" sz="quarter" idx="12"/>
          </p:nvPr>
        </p:nvSpPr>
        <p:spPr>
          <a:xfrm>
            <a:off x="19416" y="29724"/>
            <a:ext cx="304112" cy="273844"/>
          </a:xfrm>
        </p:spPr>
        <p:txBody>
          <a:bodyPr/>
          <a:lstStyle/>
          <a:p>
            <a:r>
              <a:rPr lang="ru-RU" altLang="ru-RU" sz="800" b="0" dirty="0" smtClean="0">
                <a:solidFill>
                  <a:schemeClr val="tx1"/>
                </a:solidFill>
              </a:rPr>
              <a:t>9</a:t>
            </a:r>
            <a:endParaRPr lang="ru-RU" altLang="ru-RU" sz="800" b="0" dirty="0">
              <a:solidFill>
                <a:schemeClr val="tx1"/>
              </a:solidFill>
            </a:endParaRPr>
          </a:p>
        </p:txBody>
      </p:sp>
      <p:cxnSp>
        <p:nvCxnSpPr>
          <p:cNvPr id="7" name="Прямая со стрелкой 6"/>
          <p:cNvCxnSpPr/>
          <p:nvPr/>
        </p:nvCxnSpPr>
        <p:spPr>
          <a:xfrm>
            <a:off x="4716016" y="2355726"/>
            <a:ext cx="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58027" y="254624"/>
            <a:ext cx="8454119" cy="4970591"/>
          </a:xfrm>
          <a:prstGeom prst="rect">
            <a:avLst/>
          </a:prstGeom>
          <a:noFill/>
        </p:spPr>
        <p:txBody>
          <a:bodyPr wrap="square" rtlCol="0">
            <a:spAutoFit/>
          </a:bodyPr>
          <a:lstStyle/>
          <a:p>
            <a:r>
              <a:rPr lang="ru-RU" sz="2800" dirty="0" smtClean="0">
                <a:solidFill>
                  <a:schemeClr val="accent4">
                    <a:lumMod val="50000"/>
                  </a:schemeClr>
                </a:solidFill>
                <a:latin typeface="Times New Roman" panose="02020603050405020304" pitchFamily="18" charset="0"/>
                <a:cs typeface="Times New Roman" panose="02020603050405020304" pitchFamily="18" charset="0"/>
              </a:rPr>
              <a:t>Обязательный </a:t>
            </a:r>
            <a:r>
              <a:rPr lang="ru-RU" sz="2800" dirty="0">
                <a:solidFill>
                  <a:schemeClr val="accent4">
                    <a:lumMod val="50000"/>
                  </a:schemeClr>
                </a:solidFill>
                <a:latin typeface="Times New Roman" panose="02020603050405020304" pitchFamily="18" charset="0"/>
                <a:cs typeface="Times New Roman" panose="02020603050405020304" pitchFamily="18" charset="0"/>
              </a:rPr>
              <a:t>набор </a:t>
            </a:r>
            <a:r>
              <a:rPr lang="ru-RU" sz="2800" dirty="0" smtClean="0">
                <a:solidFill>
                  <a:schemeClr val="accent4">
                    <a:lumMod val="50000"/>
                  </a:schemeClr>
                </a:solidFill>
                <a:latin typeface="Times New Roman" panose="02020603050405020304" pitchFamily="18" charset="0"/>
                <a:cs typeface="Times New Roman" panose="02020603050405020304" pitchFamily="18" charset="0"/>
              </a:rPr>
              <a:t>реквизитов </a:t>
            </a:r>
            <a:r>
              <a:rPr lang="ru-RU" sz="1400" dirty="0" smtClean="0">
                <a:solidFill>
                  <a:schemeClr val="accent4">
                    <a:lumMod val="50000"/>
                  </a:schemeClr>
                </a:solidFill>
                <a:latin typeface="Times New Roman" panose="02020603050405020304" pitchFamily="18" charset="0"/>
                <a:cs typeface="Times New Roman" panose="02020603050405020304" pitchFamily="18" charset="0"/>
              </a:rPr>
              <a:t>придают официальный характер и обеспечивают его идентификацию</a:t>
            </a:r>
            <a:endParaRPr lang="ru-RU" sz="2800" dirty="0" smtClean="0">
              <a:solidFill>
                <a:schemeClr val="accent4">
                  <a:lumMod val="50000"/>
                </a:schemeClr>
              </a:solidFill>
              <a:latin typeface="Times New Roman" panose="02020603050405020304" pitchFamily="18" charset="0"/>
              <a:cs typeface="Times New Roman" panose="02020603050405020304" pitchFamily="18" charset="0"/>
            </a:endParaRPr>
          </a:p>
          <a:p>
            <a:endParaRPr lang="ru-RU" sz="2800" dirty="0" smtClean="0">
              <a:solidFill>
                <a:schemeClr val="accent4">
                  <a:lumMod val="50000"/>
                </a:schemeClr>
              </a:solidFill>
              <a:latin typeface="Times New Roman" panose="02020603050405020304" pitchFamily="18" charset="0"/>
              <a:cs typeface="Times New Roman" panose="02020603050405020304" pitchFamily="18" charset="0"/>
            </a:endParaRPr>
          </a:p>
          <a:p>
            <a:r>
              <a:rPr lang="ru-RU" sz="2800" dirty="0" smtClean="0">
                <a:solidFill>
                  <a:schemeClr val="accent4">
                    <a:lumMod val="50000"/>
                  </a:schemeClr>
                </a:solidFill>
                <a:latin typeface="Times New Roman" panose="02020603050405020304" pitchFamily="18" charset="0"/>
                <a:cs typeface="Times New Roman" panose="02020603050405020304" pitchFamily="18" charset="0"/>
              </a:rPr>
              <a:t>Вступительная </a:t>
            </a:r>
            <a:r>
              <a:rPr lang="ru-RU" sz="2800" dirty="0">
                <a:solidFill>
                  <a:schemeClr val="accent4">
                    <a:lumMod val="50000"/>
                  </a:schemeClr>
                </a:solidFill>
                <a:latin typeface="Times New Roman" panose="02020603050405020304" pitchFamily="18" charset="0"/>
                <a:cs typeface="Times New Roman" panose="02020603050405020304" pitchFamily="18" charset="0"/>
              </a:rPr>
              <a:t>часть (преамбула) </a:t>
            </a:r>
            <a:r>
              <a:rPr lang="ru-RU" sz="1400" dirty="0" smtClean="0">
                <a:solidFill>
                  <a:schemeClr val="accent4">
                    <a:lumMod val="50000"/>
                  </a:schemeClr>
                </a:solidFill>
                <a:latin typeface="Times New Roman" panose="02020603050405020304" pitchFamily="18" charset="0"/>
                <a:cs typeface="Times New Roman" panose="02020603050405020304" pitchFamily="18" charset="0"/>
              </a:rPr>
              <a:t>отражает фактические обстоятельства и мотивы, послужившие основанием для принятия акта</a:t>
            </a:r>
            <a:r>
              <a:rPr lang="ru-RU" sz="2800" dirty="0" smtClean="0">
                <a:solidFill>
                  <a:schemeClr val="accent4">
                    <a:lumMod val="50000"/>
                  </a:schemeClr>
                </a:solidFill>
                <a:latin typeface="Times New Roman" panose="02020603050405020304" pitchFamily="18" charset="0"/>
                <a:cs typeface="Times New Roman" panose="02020603050405020304" pitchFamily="18" charset="0"/>
              </a:rPr>
              <a:t> </a:t>
            </a:r>
          </a:p>
          <a:p>
            <a:endParaRPr lang="ru-RU" sz="2800" dirty="0" smtClean="0">
              <a:solidFill>
                <a:schemeClr val="accent4">
                  <a:lumMod val="50000"/>
                </a:schemeClr>
              </a:solidFill>
              <a:latin typeface="Times New Roman" panose="02020603050405020304" pitchFamily="18" charset="0"/>
              <a:cs typeface="Times New Roman" panose="02020603050405020304" pitchFamily="18" charset="0"/>
            </a:endParaRPr>
          </a:p>
          <a:p>
            <a:r>
              <a:rPr lang="ru-RU" sz="2800" dirty="0" smtClean="0">
                <a:solidFill>
                  <a:schemeClr val="accent4">
                    <a:lumMod val="50000"/>
                  </a:schemeClr>
                </a:solidFill>
                <a:latin typeface="Times New Roman" panose="02020603050405020304" pitchFamily="18" charset="0"/>
                <a:cs typeface="Times New Roman" panose="02020603050405020304" pitchFamily="18" charset="0"/>
              </a:rPr>
              <a:t>Постановляющая (содержательная) часть</a:t>
            </a:r>
          </a:p>
          <a:p>
            <a:endParaRPr lang="ru-RU" sz="2800" dirty="0" smtClean="0">
              <a:solidFill>
                <a:schemeClr val="accent4">
                  <a:lumMod val="50000"/>
                </a:schemeClr>
              </a:solidFill>
              <a:latin typeface="Times New Roman" panose="02020603050405020304" pitchFamily="18" charset="0"/>
              <a:cs typeface="Times New Roman" panose="02020603050405020304" pitchFamily="18" charset="0"/>
            </a:endParaRPr>
          </a:p>
          <a:p>
            <a:r>
              <a:rPr lang="ru-RU" sz="2800" dirty="0" smtClean="0">
                <a:solidFill>
                  <a:schemeClr val="accent4">
                    <a:lumMod val="50000"/>
                  </a:schemeClr>
                </a:solidFill>
                <a:latin typeface="Times New Roman" panose="02020603050405020304" pitchFamily="18" charset="0"/>
                <a:cs typeface="Times New Roman" panose="02020603050405020304" pitchFamily="18" charset="0"/>
              </a:rPr>
              <a:t>Заключительная (резолютивная) часть </a:t>
            </a:r>
            <a:r>
              <a:rPr lang="ru-RU" sz="1400" dirty="0" smtClean="0">
                <a:solidFill>
                  <a:schemeClr val="accent4">
                    <a:lumMod val="50000"/>
                  </a:schemeClr>
                </a:solidFill>
                <a:latin typeface="Times New Roman" panose="02020603050405020304" pitchFamily="18" charset="0"/>
                <a:cs typeface="Times New Roman" panose="02020603050405020304" pitchFamily="18" charset="0"/>
              </a:rPr>
              <a:t>содержит заключительные, переходные положения (например, о вступлении в силу)</a:t>
            </a:r>
            <a:endParaRPr lang="ru-RU" sz="2800" dirty="0" smtClean="0">
              <a:solidFill>
                <a:schemeClr val="accent4">
                  <a:lumMod val="50000"/>
                </a:schemeClr>
              </a:solidFill>
              <a:latin typeface="Times New Roman" panose="02020603050405020304" pitchFamily="18" charset="0"/>
              <a:cs typeface="Times New Roman" panose="02020603050405020304" pitchFamily="18" charset="0"/>
            </a:endParaRPr>
          </a:p>
          <a:p>
            <a:endParaRPr lang="ru-RU" sz="2800" dirty="0" smtClean="0">
              <a:solidFill>
                <a:schemeClr val="accent4">
                  <a:lumMod val="50000"/>
                </a:schemeClr>
              </a:solidFill>
              <a:latin typeface="Times New Roman" panose="02020603050405020304" pitchFamily="18" charset="0"/>
              <a:cs typeface="Times New Roman" panose="02020603050405020304" pitchFamily="18" charset="0"/>
            </a:endParaRPr>
          </a:p>
          <a:p>
            <a:r>
              <a:rPr lang="ru-RU" sz="2800" dirty="0" smtClean="0">
                <a:solidFill>
                  <a:schemeClr val="accent4">
                    <a:lumMod val="50000"/>
                  </a:schemeClr>
                </a:solidFill>
                <a:latin typeface="Times New Roman" panose="02020603050405020304" pitchFamily="18" charset="0"/>
                <a:cs typeface="Times New Roman" panose="02020603050405020304" pitchFamily="18" charset="0"/>
              </a:rPr>
              <a:t>Приложения  </a:t>
            </a:r>
            <a:endParaRPr lang="ru-RU" sz="2800" dirty="0">
              <a:solidFill>
                <a:schemeClr val="accent4">
                  <a:lumMod val="50000"/>
                </a:schemeClr>
              </a:solidFill>
              <a:latin typeface="Times New Roman" panose="02020603050405020304" pitchFamily="18" charset="0"/>
              <a:cs typeface="Times New Roman" panose="02020603050405020304" pitchFamily="18" charset="0"/>
            </a:endParaRPr>
          </a:p>
          <a:p>
            <a:endParaRPr lang="ru-RU" sz="900" dirty="0">
              <a:solidFill>
                <a:schemeClr val="bg2">
                  <a:lumMod val="2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66952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3705</TotalTime>
  <Words>1863</Words>
  <Application>Microsoft Office PowerPoint</Application>
  <PresentationFormat>Экран (16:9)</PresentationFormat>
  <Paragraphs>213</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Воздушный поток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АГНОиПНО</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Кошелева Ирина Альбертовна</dc:creator>
  <cp:lastModifiedBy>Александрова Дарья Владимировна</cp:lastModifiedBy>
  <cp:revision>419</cp:revision>
  <dcterms:created xsi:type="dcterms:W3CDTF">2014-02-06T07:29:55Z</dcterms:created>
  <dcterms:modified xsi:type="dcterms:W3CDTF">2020-02-27T02:11:55Z</dcterms:modified>
</cp:coreProperties>
</file>