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45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970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298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15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85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96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58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678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958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15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39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929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F9401-FFE4-48C9-A74A-4A04208DFE62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92CAF8-B5C6-4496-A360-3D68A396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09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bg2">
                <a:lumMod val="90000"/>
              </a:schemeClr>
            </a:gs>
            <a:gs pos="33000">
              <a:schemeClr val="accent1">
                <a:lumMod val="45000"/>
                <a:lumOff val="55000"/>
              </a:schemeClr>
            </a:gs>
            <a:gs pos="62000">
              <a:schemeClr val="accent1">
                <a:lumMod val="45000"/>
                <a:lumOff val="55000"/>
              </a:schemeClr>
            </a:gs>
            <a:gs pos="70000">
              <a:schemeClr val="accent1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855978" y="0"/>
            <a:ext cx="10499410" cy="1084899"/>
          </a:xfrm>
        </p:spPr>
        <p:txBody>
          <a:bodyPr>
            <a:noAutofit/>
          </a:bodyPr>
          <a:lstStyle/>
          <a:p>
            <a:pPr lvl="0" algn="ctr" defTabSz="457200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600" b="1" kern="0" dirty="0">
                <a:solidFill>
                  <a:srgbClr val="002060"/>
                </a:solidFill>
                <a:latin typeface="Calibri"/>
                <a:cs typeface="Arial"/>
              </a:rPr>
              <a:t>ПАМЯТКА</a:t>
            </a:r>
            <a:br>
              <a:rPr lang="ru-RU" sz="1600" b="1" kern="0" dirty="0">
                <a:solidFill>
                  <a:srgbClr val="002060"/>
                </a:solidFill>
                <a:latin typeface="Calibri"/>
                <a:cs typeface="Arial"/>
              </a:rPr>
            </a:br>
            <a:r>
              <a:rPr lang="ru-RU" sz="1600" b="1" kern="0" dirty="0">
                <a:solidFill>
                  <a:srgbClr val="002060"/>
                </a:solidFill>
                <a:latin typeface="Calibri"/>
                <a:cs typeface="Arial"/>
              </a:rPr>
              <a:t>о применении статьи 12 Федерального закона от 25 декабря 2008 года № 273-ФЗ «О противодействии коррупции»</a:t>
            </a:r>
            <a:br>
              <a:rPr lang="ru-RU" sz="1600" b="1" kern="0" dirty="0">
                <a:solidFill>
                  <a:srgbClr val="002060"/>
                </a:solidFill>
                <a:latin typeface="Calibri"/>
                <a:cs typeface="Arial"/>
              </a:rPr>
            </a:br>
            <a:r>
              <a:rPr lang="ru-RU" sz="1400" b="1" kern="0" dirty="0">
                <a:solidFill>
                  <a:srgbClr val="002060"/>
                </a:solidFill>
                <a:latin typeface="Calibri"/>
                <a:cs typeface="Arial"/>
              </a:rPr>
              <a:t>(для государственных гражданских служащих министерства юстиции Новосибирской области)</a:t>
            </a:r>
            <a:r>
              <a:rPr lang="ru-RU" sz="1400" b="1" kern="0" dirty="0">
                <a:solidFill>
                  <a:prstClr val="black"/>
                </a:solidFill>
                <a:latin typeface="Calibri"/>
                <a:cs typeface="Arial"/>
              </a:rPr>
              <a:t/>
            </a:r>
            <a:br>
              <a:rPr lang="ru-RU" sz="1400" b="1" kern="0" dirty="0">
                <a:solidFill>
                  <a:prstClr val="black"/>
                </a:solidFill>
                <a:latin typeface="Calibri"/>
                <a:cs typeface="Arial"/>
              </a:rPr>
            </a:br>
            <a:endParaRPr lang="ru-RU" sz="1400" dirty="0"/>
          </a:p>
        </p:txBody>
      </p:sp>
      <p:sp>
        <p:nvSpPr>
          <p:cNvPr id="15" name="Текст 14"/>
          <p:cNvSpPr>
            <a:spLocks noGrp="1"/>
          </p:cNvSpPr>
          <p:nvPr>
            <p:ph type="body" idx="1"/>
          </p:nvPr>
        </p:nvSpPr>
        <p:spPr>
          <a:xfrm>
            <a:off x="8218550" y="616017"/>
            <a:ext cx="3340997" cy="957807"/>
          </a:xfrm>
        </p:spPr>
        <p:txBody>
          <a:bodyPr>
            <a:noAutofit/>
          </a:bodyPr>
          <a:lstStyle/>
          <a:p>
            <a:endParaRPr lang="ru-RU" sz="1400" dirty="0" smtClean="0"/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ГРАЖДАНИН ПОСЛЕ УВОЛЬНЕНИЯ С ГОСУДАРСТВЕННОЙ ГРАЖДАНСКОЙ СЛУЖБЫ</a:t>
            </a:r>
            <a:endParaRPr lang="ru-RU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71800713"/>
              </p:ext>
            </p:extLst>
          </p:nvPr>
        </p:nvGraphicFramePr>
        <p:xfrm>
          <a:off x="211757" y="1573823"/>
          <a:ext cx="3628723" cy="5202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723">
                  <a:extLst>
                    <a:ext uri="{9D8B030D-6E8A-4147-A177-3AD203B41FA5}">
                      <a16:colId xmlns:a16="http://schemas.microsoft.com/office/drawing/2014/main" val="4114850650"/>
                    </a:ext>
                  </a:extLst>
                </a:gridCol>
              </a:tblGrid>
              <a:tr h="35544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НЕ ВПРАВЕ</a:t>
                      </a:r>
                      <a:endParaRPr lang="ru-RU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563138"/>
                  </a:ext>
                </a:extLst>
              </a:tr>
              <a:tr h="3586721">
                <a:tc>
                  <a:txBody>
                    <a:bodyPr/>
                    <a:lstStyle/>
                    <a:p>
                      <a:pPr marL="0" indent="182563"/>
                      <a:r>
                        <a:rPr lang="ru-RU" sz="1200" b="1" dirty="0" smtClean="0"/>
                        <a:t>Без согласия соответствующей комиссии по соблюдению требований</a:t>
                      </a:r>
                      <a:r>
                        <a:rPr lang="ru-RU" sz="1200" b="1" baseline="0" dirty="0" smtClean="0"/>
                        <a:t> к служебному поведению и урегулированию конфликта интересов в течение 2 лет после увольнения: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200" baseline="0" dirty="0" smtClean="0"/>
                        <a:t>замещать на условиях трудового должности в организации. Если отдельные функции государственного (административного) управления данной организацией входили в его должностные (служебные) обязанности;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ru-RU" sz="1200" baseline="0" dirty="0" smtClean="0"/>
                        <a:t>выполнять в организации работы (оказывать организации услуги) в течение месяца стоимостью более 100 тысяч рублей на условиях гражданско-правового договора (гражданско-правых договоров), если отдельные функции государственного управления данной организацией входили в его должностные обязанности.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467485"/>
                  </a:ext>
                </a:extLst>
              </a:tr>
              <a:tr h="1260199">
                <a:tc>
                  <a:txBody>
                    <a:bodyPr/>
                    <a:lstStyle/>
                    <a:p>
                      <a:pPr marL="0" indent="182563"/>
                      <a:r>
                        <a:rPr lang="ru-RU" sz="1200" b="1" dirty="0" smtClean="0"/>
                        <a:t>Разглашать или использовать в интересах организаций либо физических лиц сведения конфиденциального характера или служебную информацию, ставшие ему известными в связи с исполнением должностных обязанностей</a:t>
                      </a:r>
                      <a:r>
                        <a:rPr lang="ru-RU" sz="1200" dirty="0" smtClean="0"/>
                        <a:t>.</a:t>
                      </a:r>
                      <a:endParaRPr lang="ru-RU" sz="12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9654185"/>
                  </a:ext>
                </a:extLst>
              </a:tr>
            </a:tbl>
          </a:graphicData>
        </a:graphic>
      </p:graphicFrame>
      <p:sp>
        <p:nvSpPr>
          <p:cNvPr id="17" name="Текст 16"/>
          <p:cNvSpPr>
            <a:spLocks noGrp="1"/>
          </p:cNvSpPr>
          <p:nvPr>
            <p:ph type="body" sz="quarter" idx="3"/>
          </p:nvPr>
        </p:nvSpPr>
        <p:spPr>
          <a:xfrm>
            <a:off x="4457700" y="1084899"/>
            <a:ext cx="3605214" cy="823032"/>
          </a:xfrm>
        </p:spPr>
        <p:txBody>
          <a:bodyPr>
            <a:noAutofit/>
          </a:bodyPr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РЕШЕНИЕ ГРАЖДАНИНА ОБ ОБРАЩЕНИИ В КОМИССИЮ ПО СОБЛЮДЕНИЮ ТРЕБОВАНИЙ К СЛУЖЕБНОМУ ПОВЕДЕНИЮ И УРЕГУЛИРОВАНИЮ КОНФЛИКТА ИНТЕРЕСОВ</a:t>
            </a:r>
            <a:endParaRPr lang="ru-RU" sz="1200" b="1" dirty="0">
              <a:solidFill>
                <a:schemeClr val="tx1"/>
              </a:solidFill>
            </a:endParaRPr>
          </a:p>
        </p:txBody>
      </p:sp>
      <p:graphicFrame>
        <p:nvGraphicFramePr>
          <p:cNvPr id="25" name="Объект 2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370847961"/>
              </p:ext>
            </p:extLst>
          </p:nvPr>
        </p:nvGraphicFramePr>
        <p:xfrm>
          <a:off x="4071486" y="1907930"/>
          <a:ext cx="3991428" cy="4876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496">
                  <a:extLst>
                    <a:ext uri="{9D8B030D-6E8A-4147-A177-3AD203B41FA5}">
                      <a16:colId xmlns:a16="http://schemas.microsoft.com/office/drawing/2014/main" val="2934397389"/>
                    </a:ext>
                  </a:extLst>
                </a:gridCol>
                <a:gridCol w="2910932">
                  <a:extLst>
                    <a:ext uri="{9D8B030D-6E8A-4147-A177-3AD203B41FA5}">
                      <a16:colId xmlns:a16="http://schemas.microsoft.com/office/drawing/2014/main" val="468213947"/>
                    </a:ext>
                  </a:extLst>
                </a:gridCol>
              </a:tblGrid>
              <a:tr h="1960710">
                <a:tc gridSpan="2">
                  <a:txBody>
                    <a:bodyPr/>
                    <a:lstStyle/>
                    <a:p>
                      <a:pPr marL="0" indent="182563"/>
                      <a:r>
                        <a:rPr lang="ru-RU" sz="1200" b="0" dirty="0" smtClean="0">
                          <a:solidFill>
                            <a:schemeClr val="tx1"/>
                          </a:solidFill>
                        </a:rPr>
                        <a:t>Принятие решения о необходимости получения согласия комиссии является обязанностью гражданина (бывшего гражданского служащего).</a:t>
                      </a:r>
                    </a:p>
                    <a:p>
                      <a:r>
                        <a:rPr lang="ru-RU" sz="1200" b="0" dirty="0" smtClean="0">
                          <a:solidFill>
                            <a:schemeClr val="tx1"/>
                          </a:solidFill>
                        </a:rPr>
                        <a:t>В связи с этим гражданин при определении необходимости получения согласия комиссии должен самостоятельно оценить свои должностные (служебные) обязанности на предмет взаимодействия с организацией и принять решение об осуществлении либо неосуществлении им в отношении данной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</a:rPr>
                        <a:t> организации отдельных функций  государственного управления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8609826"/>
                  </a:ext>
                </a:extLst>
              </a:tr>
              <a:tr h="34004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ВНИМАНИЕ</a:t>
                      </a:r>
                      <a:endParaRPr lang="ru-RU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972324"/>
                  </a:ext>
                </a:extLst>
              </a:tr>
              <a:tr h="1020137">
                <a:tc gridSpan="2">
                  <a:txBody>
                    <a:bodyPr/>
                    <a:lstStyle/>
                    <a:p>
                      <a:pPr marL="0" indent="182563" algn="just"/>
                      <a:r>
                        <a:rPr lang="ru-RU" sz="1200" b="1" dirty="0" smtClean="0"/>
                        <a:t>Гражданин, замещавший должность гражданской службы,</a:t>
                      </a:r>
                      <a:r>
                        <a:rPr lang="ru-RU" sz="1200" b="1" baseline="0" dirty="0" smtClean="0"/>
                        <a:t> перечень которых устанавливается нормативными правовыми актами, обязан письменно обратиться в комиссию по последнему месту службы за получением согласия на трудоустройство.</a:t>
                      </a:r>
                      <a:endParaRPr lang="ru-RU" sz="1200" b="1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039925"/>
                  </a:ext>
                </a:extLst>
              </a:tr>
              <a:tr h="463699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ДО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bg1"/>
                          </a:solidFill>
                        </a:rPr>
                        <a:t>ТРУДОУСТРОЙСТВА НА НОВОЕ МЕСТО РАБОТЫ</a:t>
                      </a:r>
                      <a:endParaRPr lang="ru-RU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5971780"/>
                  </a:ext>
                </a:extLst>
              </a:tr>
              <a:tr h="247306">
                <a:tc gridSpan="2"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solidFill>
                            <a:srgbClr val="FF0000"/>
                          </a:solidFill>
                        </a:rPr>
                        <a:t>ИЛИ</a:t>
                      </a:r>
                      <a:endParaRPr lang="ru-RU" sz="1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9785714"/>
                  </a:ext>
                </a:extLst>
              </a:tr>
              <a:tr h="844717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bg1"/>
                          </a:solidFill>
                        </a:rPr>
                        <a:t>ДО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bg1"/>
                          </a:solidFill>
                        </a:rPr>
                        <a:t>ЗАКЛЮЧЕНИЯ ГРАЖДАНСКО-ПРАВОВГО ДОГОВОРА НА ВЫПОЛНЕНИЕ РАБОТ (ОКАЗАНИЕ УСЛУГ)</a:t>
                      </a:r>
                      <a:endParaRPr lang="ru-RU" sz="12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785227"/>
                  </a:ext>
                </a:extLst>
              </a:tr>
            </a:tbl>
          </a:graphicData>
        </a:graphic>
      </p:graphicFrame>
      <p:graphicFrame>
        <p:nvGraphicFramePr>
          <p:cNvPr id="22" name="Объект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19655261"/>
              </p:ext>
            </p:extLst>
          </p:nvPr>
        </p:nvGraphicFramePr>
        <p:xfrm>
          <a:off x="8229601" y="1573824"/>
          <a:ext cx="3792354" cy="1368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2354">
                  <a:extLst>
                    <a:ext uri="{9D8B030D-6E8A-4147-A177-3AD203B41FA5}">
                      <a16:colId xmlns:a16="http://schemas.microsoft.com/office/drawing/2014/main" val="4114850650"/>
                    </a:ext>
                  </a:extLst>
                </a:gridCol>
              </a:tblGrid>
              <a:tr h="25900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ОБЯЗАН</a:t>
                      </a:r>
                      <a:endParaRPr lang="ru-RU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563138"/>
                  </a:ext>
                </a:extLst>
              </a:tr>
              <a:tr h="1033467">
                <a:tc>
                  <a:txBody>
                    <a:bodyPr/>
                    <a:lstStyle/>
                    <a:p>
                      <a:pPr marL="0" indent="182563"/>
                      <a:r>
                        <a:rPr lang="ru-RU" sz="1200" b="1" baseline="0" dirty="0" smtClean="0"/>
                        <a:t>В течение 2 лет после увольнения сообщать работодателю сведения о последнем месте своей службы при заключении с ним трудовых или гражданско-правовых договоров на выполнение работ (оказание услуг).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467485"/>
                  </a:ext>
                </a:extLst>
              </a:tr>
            </a:tbl>
          </a:graphicData>
        </a:graphic>
      </p:graphicFrame>
      <p:sp>
        <p:nvSpPr>
          <p:cNvPr id="23" name="Текст 14"/>
          <p:cNvSpPr txBox="1">
            <a:spLocks/>
          </p:cNvSpPr>
          <p:nvPr/>
        </p:nvSpPr>
        <p:spPr>
          <a:xfrm>
            <a:off x="855978" y="1084899"/>
            <a:ext cx="3340997" cy="4889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400" dirty="0" smtClean="0"/>
          </a:p>
          <a:p>
            <a:pPr algn="ctr"/>
            <a:r>
              <a:rPr lang="ru-RU" sz="1200" dirty="0" smtClean="0"/>
              <a:t>ГРАЖДАНИН ПОСЛЕ УВОЛЬНЕНИЯ С ГОСУДАРСТВЕННОЙ ГРАЖДАНСКОЙ СЛУЖБЫ</a:t>
            </a:r>
            <a:endParaRPr lang="ru-RU" sz="1200" dirty="0"/>
          </a:p>
        </p:txBody>
      </p:sp>
      <p:graphicFrame>
        <p:nvGraphicFramePr>
          <p:cNvPr id="24" name="Объект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3348530"/>
              </p:ext>
            </p:extLst>
          </p:nvPr>
        </p:nvGraphicFramePr>
        <p:xfrm>
          <a:off x="8227327" y="2942572"/>
          <a:ext cx="3800550" cy="38336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0550">
                  <a:extLst>
                    <a:ext uri="{9D8B030D-6E8A-4147-A177-3AD203B41FA5}">
                      <a16:colId xmlns:a16="http://schemas.microsoft.com/office/drawing/2014/main" val="4114850650"/>
                    </a:ext>
                  </a:extLst>
                </a:gridCol>
              </a:tblGrid>
              <a:tr h="3397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ВНИМАНИЕ</a:t>
                      </a:r>
                      <a:endParaRPr lang="ru-RU" sz="1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0563138"/>
                  </a:ext>
                </a:extLst>
              </a:tr>
              <a:tr h="3493848"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baseline="0" dirty="0" smtClean="0"/>
                        <a:t>обязанность информирования работодателя о последнем месте службы распространяется на все случаи замещения  на условиях трудового договора должности в организации и (или) выполнения в организации работы (оказания организации услуг) в течение месяца стоимостью более 100 тысяч рублей на условиях гражданско-правового договора вне зависимости от того входили или нет отдельные функции государственного управления данной организацией в должностные (служебные) обязанности по замещаемой гражданином ранее должности гражданской службы;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ru-RU" sz="1200" baseline="0" dirty="0" smtClean="0"/>
                        <a:t>одновременно гражданину рекомендуется уведомить работодателя о его обязанности сообщить в 10-дневный срок представителю нанимателя по последнему месту службы гражданина о заключении с ним соответствующего договора.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4467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17261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1303</TotalTime>
  <Words>378</Words>
  <Application>Microsoft Office PowerPoint</Application>
  <PresentationFormat>Широкоэкранный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Тема Office</vt:lpstr>
      <vt:lpstr>ПАМЯТКА о применении статьи 12 Федерального закона от 25 декабря 2008 года № 273-ФЗ «О противодействии коррупции» (для государственных гражданских служащих министерства юстиции Новосибирской области) </vt:lpstr>
    </vt:vector>
  </TitlesOfParts>
  <Company>PNO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Нефедова Светлана Юрьевна</dc:creator>
  <cp:lastModifiedBy>Нефедова Светлана Юрьевна</cp:lastModifiedBy>
  <cp:revision>16</cp:revision>
  <dcterms:created xsi:type="dcterms:W3CDTF">2025-12-01T09:34:11Z</dcterms:created>
  <dcterms:modified xsi:type="dcterms:W3CDTF">2025-12-02T07:18:10Z</dcterms:modified>
</cp:coreProperties>
</file>